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7562850" cy="10688638"/>
  <p:notesSz cx="6808788" cy="9940925"/>
  <p:defaultTextStyle>
    <a:defPPr>
      <a:defRPr lang="es-ES"/>
    </a:defPPr>
    <a:lvl1pPr marL="0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497631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995261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492892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990523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488152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985783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483413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3981044" algn="l" defTabSz="4976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A3B1"/>
    <a:srgbClr val="8C9EAD"/>
    <a:srgbClr val="90A1B1"/>
    <a:srgbClr val="8B9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868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1122" y="78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7436802" y="475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1"/>
            <a:ext cx="7562850" cy="391916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21005" y="9961812"/>
            <a:ext cx="7305713" cy="48247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134428" y="4394218"/>
            <a:ext cx="5293995" cy="2731540"/>
          </a:xfrm>
        </p:spPr>
        <p:txBody>
          <a:bodyPr/>
          <a:lstStyle>
            <a:lvl1pPr marL="0" indent="0" algn="ctr">
              <a:buNone/>
              <a:defRPr sz="1800" b="1" cap="all" spc="285" baseline="0">
                <a:solidFill>
                  <a:schemeClr val="tx2"/>
                </a:solidFill>
              </a:defRPr>
            </a:lvl1pPr>
            <a:lvl2pPr marL="521437" indent="0" algn="ctr">
              <a:buNone/>
            </a:lvl2pPr>
            <a:lvl3pPr marL="1042873" indent="0" algn="ctr">
              <a:buNone/>
            </a:lvl3pPr>
            <a:lvl4pPr marL="1564310" indent="0" algn="ctr">
              <a:buNone/>
            </a:lvl4pPr>
            <a:lvl5pPr marL="2085746" indent="0" algn="ctr">
              <a:buNone/>
            </a:lvl5pPr>
            <a:lvl6pPr marL="2607183" indent="0" algn="ctr">
              <a:buNone/>
            </a:lvl6pPr>
            <a:lvl7pPr marL="3128620" indent="0" algn="ctr">
              <a:buNone/>
            </a:lvl7pPr>
            <a:lvl8pPr marL="3650056" indent="0" algn="ctr">
              <a:buNone/>
            </a:lvl8pPr>
            <a:lvl9pPr marL="4171493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28569" y="3771902"/>
            <a:ext cx="730571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26047" y="237525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3529330" y="3296851"/>
            <a:ext cx="504190" cy="950101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3607480" y="3444117"/>
            <a:ext cx="347891" cy="65557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92354" y="3427987"/>
            <a:ext cx="378143" cy="6878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67214" y="593813"/>
            <a:ext cx="6428422" cy="2731540"/>
          </a:xfrm>
        </p:spPr>
        <p:txBody>
          <a:bodyPr anchor="b"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5798185" y="0"/>
            <a:ext cx="1764665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1"/>
            <a:ext cx="7562850" cy="2422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21005" y="9961812"/>
            <a:ext cx="7305713" cy="48247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26047" y="242277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1042214" y="5109169"/>
            <a:ext cx="9733786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5657012" y="4559993"/>
            <a:ext cx="504190" cy="950101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5735162" y="4707258"/>
            <a:ext cx="347891" cy="65557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20035" y="4691128"/>
            <a:ext cx="378143" cy="687833"/>
          </a:xfrm>
        </p:spPr>
        <p:txBody>
          <a:bodyPr/>
          <a:lstStyle/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2095" y="475052"/>
            <a:ext cx="5420043" cy="9072977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113304" y="475052"/>
            <a:ext cx="1197451" cy="9119982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607479" y="1599669"/>
            <a:ext cx="378143" cy="687833"/>
          </a:xfrm>
        </p:spPr>
        <p:txBody>
          <a:bodyPr/>
          <a:lstStyle/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249574" y="2380004"/>
            <a:ext cx="7033450" cy="7125759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1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7436802" y="29691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26047" y="3562880"/>
            <a:ext cx="7305713" cy="47505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28569" y="221866"/>
            <a:ext cx="7305713" cy="333485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31802" y="4275457"/>
            <a:ext cx="5359644" cy="2607829"/>
          </a:xfrm>
        </p:spPr>
        <p:txBody>
          <a:bodyPr anchor="t"/>
          <a:lstStyle>
            <a:lvl1pPr marL="0" indent="0" algn="ctr">
              <a:buNone/>
              <a:defRPr sz="1800" b="1" cap="all" spc="285" baseline="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21005" y="9961812"/>
            <a:ext cx="7305713" cy="48247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26047" y="237525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26047" y="3800404"/>
            <a:ext cx="730571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3529330" y="3296851"/>
            <a:ext cx="504190" cy="950101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3607480" y="3444117"/>
            <a:ext cx="347891" cy="65557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92354" y="3427987"/>
            <a:ext cx="378143" cy="6878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7413" y="831340"/>
            <a:ext cx="6428422" cy="2375252"/>
          </a:xfrm>
        </p:spPr>
        <p:txBody>
          <a:bodyPr anchor="b"/>
          <a:lstStyle>
            <a:lvl1pPr algn="ctr">
              <a:buNone/>
              <a:defRPr sz="48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9574" y="356289"/>
            <a:ext cx="7058660" cy="1182875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89805" y="9990314"/>
            <a:ext cx="2518429" cy="570061"/>
          </a:xfrm>
        </p:spPr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3774048" y="2455757"/>
            <a:ext cx="7378" cy="751159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249574" y="2137728"/>
            <a:ext cx="3340259" cy="7296777"/>
          </a:xfrm>
        </p:spPr>
        <p:txBody>
          <a:bodyPr/>
          <a:lstStyle>
            <a:lvl1pPr>
              <a:defRPr sz="29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3970496" y="2137728"/>
            <a:ext cx="3340259" cy="7296777"/>
          </a:xfrm>
        </p:spPr>
        <p:txBody>
          <a:bodyPr/>
          <a:lstStyle>
            <a:lvl1pPr>
              <a:defRPr sz="29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3781425" y="3429272"/>
            <a:ext cx="0" cy="652719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7562850" cy="225649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7436802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26047" y="2137727"/>
            <a:ext cx="7305713" cy="1425152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20691" y="9961811"/>
            <a:ext cx="7305713" cy="4845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49574" y="2375254"/>
            <a:ext cx="3341572" cy="1142387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500" b="1" dirty="0" smtClean="0">
                <a:solidFill>
                  <a:srgbClr val="FFFFFF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3962830" y="2375253"/>
            <a:ext cx="3342884" cy="114012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500" b="1"/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2095" y="9990314"/>
            <a:ext cx="2962116" cy="570061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26047" y="1995212"/>
            <a:ext cx="730571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26047" y="242277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249574" y="3851811"/>
            <a:ext cx="3342780" cy="595123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3970496" y="3851810"/>
            <a:ext cx="3340259" cy="595713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3529330" y="1490044"/>
            <a:ext cx="504190" cy="950101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3607480" y="1637310"/>
            <a:ext cx="347891" cy="65557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92354" y="1624675"/>
            <a:ext cx="378143" cy="687833"/>
          </a:xfrm>
        </p:spPr>
        <p:txBody>
          <a:bodyPr/>
          <a:lstStyle>
            <a:lvl1pPr algn="ctr">
              <a:defRPr/>
            </a:lvl1pPr>
          </a:lstStyle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92354" y="1614707"/>
            <a:ext cx="378143" cy="687833"/>
          </a:xfrm>
        </p:spPr>
        <p:txBody>
          <a:bodyPr/>
          <a:lstStyle/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1"/>
            <a:ext cx="7562850" cy="2422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7436802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21005" y="9961812"/>
            <a:ext cx="7305713" cy="48247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26047" y="247027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29330" y="9857299"/>
            <a:ext cx="504190" cy="68783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26047" y="237526"/>
            <a:ext cx="7305713" cy="4750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7436802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1"/>
            <a:ext cx="7562850" cy="18526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26048" y="950102"/>
            <a:ext cx="2268855" cy="914472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5119" y="1425152"/>
            <a:ext cx="1953736" cy="1543915"/>
          </a:xfrm>
        </p:spPr>
        <p:txBody>
          <a:bodyPr anchor="b">
            <a:noAutofit/>
          </a:bodyPr>
          <a:lstStyle>
            <a:lvl1pPr algn="l">
              <a:buNone/>
              <a:defRPr sz="25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15119" y="3087830"/>
            <a:ext cx="1953736" cy="6460194"/>
          </a:xfrm>
        </p:spPr>
        <p:txBody>
          <a:bodyPr/>
          <a:lstStyle>
            <a:lvl1pPr marL="0" indent="0">
              <a:spcAft>
                <a:spcPts val="1141"/>
              </a:spcAft>
              <a:buNone/>
              <a:defRPr sz="1800">
                <a:solidFill>
                  <a:srgbClr val="FFFFFF"/>
                </a:solidFill>
              </a:defRPr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26047" y="237525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26047" y="831339"/>
            <a:ext cx="730571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2583974" y="1068864"/>
            <a:ext cx="4663758" cy="8432147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071404" y="356288"/>
            <a:ext cx="504190" cy="950101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149553" y="503554"/>
            <a:ext cx="347891" cy="65557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34427" y="487424"/>
            <a:ext cx="378143" cy="6878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23526" y="9956715"/>
            <a:ext cx="7305713" cy="48247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49574" y="9991723"/>
            <a:ext cx="2798254" cy="570061"/>
          </a:xfrm>
        </p:spPr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26047" y="831339"/>
            <a:ext cx="730571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7436802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1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26047" y="237527"/>
            <a:ext cx="7305713" cy="4703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26048" y="950102"/>
            <a:ext cx="2268855" cy="914472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26047" y="242277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071404" y="356288"/>
            <a:ext cx="504190" cy="950101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149553" y="503554"/>
            <a:ext cx="347891" cy="65557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34427" y="487424"/>
            <a:ext cx="378143" cy="687833"/>
          </a:xfrm>
        </p:spPr>
        <p:txBody>
          <a:bodyPr/>
          <a:lstStyle/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560" y="7838335"/>
            <a:ext cx="4852829" cy="1900203"/>
          </a:xfrm>
        </p:spPr>
        <p:txBody>
          <a:bodyPr anchor="t">
            <a:noAutofit/>
          </a:bodyPr>
          <a:lstStyle>
            <a:lvl1pPr algn="l">
              <a:buNone/>
              <a:defRPr sz="27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481560" y="950103"/>
            <a:ext cx="4852829" cy="6650708"/>
          </a:xfrm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15119" y="1543916"/>
            <a:ext cx="2016760" cy="8194622"/>
          </a:xfrm>
        </p:spPr>
        <p:txBody>
          <a:bodyPr/>
          <a:lstStyle>
            <a:lvl1pPr marL="0" indent="0">
              <a:spcAft>
                <a:spcPts val="1141"/>
              </a:spcAft>
              <a:buFontTx/>
              <a:buNone/>
              <a:defRPr sz="1800">
                <a:solidFill>
                  <a:srgbClr val="FFFFFF"/>
                </a:solidFill>
              </a:defRPr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23526" y="9956715"/>
            <a:ext cx="7305713" cy="48247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87284" y="9982583"/>
            <a:ext cx="2518429" cy="570061"/>
          </a:xfrm>
        </p:spPr>
        <p:txBody>
          <a:bodyPr/>
          <a:lstStyle/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49574" y="9991723"/>
            <a:ext cx="2964637" cy="57006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10451114"/>
            <a:ext cx="7562850" cy="2375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1"/>
            <a:ext cx="7562850" cy="21716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7436802" y="0"/>
            <a:ext cx="126048" cy="10688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23526" y="9956715"/>
            <a:ext cx="7305713" cy="48247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89805" y="9982583"/>
            <a:ext cx="2518429" cy="570061"/>
          </a:xfrm>
          <a:prstGeom prst="rect">
            <a:avLst/>
          </a:prstGeom>
        </p:spPr>
        <p:txBody>
          <a:bodyPr vert="horz" lIns="104287" tIns="52144" rIns="104287" bIns="52144"/>
          <a:lstStyle>
            <a:lvl1pPr algn="r" eaLnBrk="1" latinLnBrk="0" hangingPunct="1">
              <a:defRPr kumimoji="0" sz="1600">
                <a:solidFill>
                  <a:srgbClr val="FFFFFF"/>
                </a:solidFill>
              </a:defRPr>
            </a:lvl1pPr>
          </a:lstStyle>
          <a:p>
            <a:fld id="{37624DC6-D592-354E-8CC0-5295C2D79BDE}" type="datetimeFigureOut">
              <a:rPr lang="es-ES" smtClean="0"/>
              <a:pPr/>
              <a:t>02/11/2021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52095" y="9991723"/>
            <a:ext cx="2962116" cy="570061"/>
          </a:xfrm>
          <a:prstGeom prst="rect">
            <a:avLst/>
          </a:prstGeom>
        </p:spPr>
        <p:txBody>
          <a:bodyPr vert="horz" lIns="104287" tIns="52144" rIns="104287" bIns="52144"/>
          <a:lstStyle>
            <a:lvl1pPr algn="l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26047" y="242277"/>
            <a:ext cx="7305713" cy="10204087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26047" y="1989887"/>
            <a:ext cx="730571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04287" tIns="52144" rIns="104287" bIns="52144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3529330" y="1490044"/>
            <a:ext cx="504190" cy="950101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3607480" y="1637310"/>
            <a:ext cx="347891" cy="65557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592354" y="1621181"/>
            <a:ext cx="378143" cy="687833"/>
          </a:xfrm>
          <a:prstGeom prst="rect">
            <a:avLst/>
          </a:prstGeom>
        </p:spPr>
        <p:txBody>
          <a:bodyPr vert="horz" lIns="52144" tIns="52144" rIns="52144" bIns="52144" anchor="ctr">
            <a:normAutofit/>
          </a:bodyPr>
          <a:lstStyle>
            <a:lvl1pPr algn="ctr" eaLnBrk="1" latinLnBrk="0" hangingPunct="1">
              <a:defRPr kumimoji="0" sz="18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D698F4-3A45-E540-BF5C-98C7199A6A3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249574" y="356289"/>
            <a:ext cx="7058660" cy="1182875"/>
          </a:xfrm>
          <a:prstGeom prst="rect">
            <a:avLst/>
          </a:prstGeom>
        </p:spPr>
        <p:txBody>
          <a:bodyPr vert="horz" lIns="104287" tIns="52144" rIns="104287" bIns="52144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49574" y="2375254"/>
            <a:ext cx="7058660" cy="7168513"/>
          </a:xfrm>
          <a:prstGeom prst="rect">
            <a:avLst/>
          </a:prstGeom>
        </p:spPr>
        <p:txBody>
          <a:bodyPr vert="horz" lIns="104287" tIns="52144" rIns="104287" bIns="52144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8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312862" indent="-31286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25724" indent="-31286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938586" indent="-260718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51448" indent="-260718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1564310" indent="-260718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877172" indent="-20857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190034" indent="-20857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8608" indent="-208575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711470" indent="-208575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6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image" Target="../media/image3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image" Target="../media/image4.jpe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19" Type="http://schemas.openxmlformats.org/officeDocument/2006/relationships/image" Target="../media/image5.jpe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image" Target="../media/image6.jpeg"/><Relationship Id="rId2" Type="http://schemas.openxmlformats.org/officeDocument/2006/relationships/tags" Target="../tags/tag49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10" Type="http://schemas.openxmlformats.org/officeDocument/2006/relationships/tags" Target="../tags/tag72.xml"/><Relationship Id="rId19" Type="http://schemas.openxmlformats.org/officeDocument/2006/relationships/image" Target="../media/image7.jpe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tags" Target="../tags/tag97.xml"/><Relationship Id="rId3" Type="http://schemas.openxmlformats.org/officeDocument/2006/relationships/tags" Target="../tags/tag82.xml"/><Relationship Id="rId21" Type="http://schemas.openxmlformats.org/officeDocument/2006/relationships/tags" Target="../tags/tag100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tags" Target="../tags/tag99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image" Target="../media/image8.jpeg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89.xml"/><Relationship Id="rId19" Type="http://schemas.openxmlformats.org/officeDocument/2006/relationships/tags" Target="../tags/tag98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image" Target="../media/image9.jpe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10" Type="http://schemas.openxmlformats.org/officeDocument/2006/relationships/tags" Target="../tags/tag111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71496" y="342531"/>
            <a:ext cx="7230152" cy="10042970"/>
          </a:xfrm>
          <a:prstGeom prst="roundRect">
            <a:avLst>
              <a:gd name="adj" fmla="val 4096"/>
            </a:avLst>
          </a:prstGeom>
          <a:solidFill>
            <a:srgbClr val="99A3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pic>
        <p:nvPicPr>
          <p:cNvPr id="2051" name="Picture 3" descr="V:\FOTOS\ORPEA IBERICA\ORPEA LAS ROZAS\PROFESIONALES\12-09-22 Residencia Mayores Las Rozas jpg\_MG_4829.JPG"/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2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24221" r="8628" b="19024"/>
          <a:stretch/>
        </p:blipFill>
        <p:spPr bwMode="auto">
          <a:xfrm>
            <a:off x="3026369" y="342531"/>
            <a:ext cx="4397644" cy="5021485"/>
          </a:xfrm>
          <a:prstGeom prst="roundRect">
            <a:avLst>
              <a:gd name="adj" fmla="val 39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Rectángulo redondeado 13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505776" y="2959458"/>
            <a:ext cx="6907745" cy="7426041"/>
          </a:xfrm>
          <a:prstGeom prst="roundRect">
            <a:avLst>
              <a:gd name="adj" fmla="val 323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87040" y="2959456"/>
            <a:ext cx="2085753" cy="7426041"/>
          </a:xfrm>
          <a:prstGeom prst="roundRect">
            <a:avLst>
              <a:gd name="adj" fmla="val 6531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>
            <a:off x="548778" y="4274770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548778" y="5344319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7"/>
            </p:custDataLst>
          </p:nvPr>
        </p:nvCxnSpPr>
        <p:spPr>
          <a:xfrm>
            <a:off x="548778" y="803142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8"/>
            </p:custDataLst>
          </p:nvPr>
        </p:nvCxnSpPr>
        <p:spPr>
          <a:xfrm>
            <a:off x="548778" y="905498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>
            <a:grpSpLocks noGrp="1" noSelect="1" noRot="1" noMove="1" noResize="1"/>
          </p:cNvGrpSpPr>
          <p:nvPr>
            <p:custDataLst>
              <p:tags r:id="rId9"/>
            </p:custDataLst>
          </p:nvPr>
        </p:nvGrpSpPr>
        <p:grpSpPr>
          <a:xfrm>
            <a:off x="636695" y="6580541"/>
            <a:ext cx="6548098" cy="215248"/>
            <a:chOff x="899846" y="4607653"/>
            <a:chExt cx="9254480" cy="228600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8998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10438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11878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13318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14759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6199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17639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19079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20519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21959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23400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24840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26280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27720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29160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30600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32041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33481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34921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V="1">
              <a:off x="36361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 flipV="1">
              <a:off x="37801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V="1">
              <a:off x="39241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40681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 flipV="1">
              <a:off x="42122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 flipV="1">
              <a:off x="43562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45002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V="1">
              <a:off x="46442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47882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V="1">
              <a:off x="49322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50763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V="1">
              <a:off x="52203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53643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 flipV="1">
              <a:off x="55083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 flipV="1">
              <a:off x="56523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57963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V="1">
              <a:off x="59404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0844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V="1">
              <a:off x="62284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 flipV="1">
              <a:off x="63724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/>
            <p:nvPr/>
          </p:nvCxnSpPr>
          <p:spPr>
            <a:xfrm flipV="1">
              <a:off x="65164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6604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68045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 flipV="1">
              <a:off x="69485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0925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72365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V="1">
              <a:off x="73805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/>
            <p:cNvCxnSpPr/>
            <p:nvPr/>
          </p:nvCxnSpPr>
          <p:spPr>
            <a:xfrm flipV="1">
              <a:off x="75245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76685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 flipV="1">
              <a:off x="78126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 flipV="1">
              <a:off x="79566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 flipV="1">
              <a:off x="81006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 flipV="1">
              <a:off x="82446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 flipV="1">
              <a:off x="838594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 flipV="1">
              <a:off x="852996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 flipV="1">
              <a:off x="867397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/>
            <p:cNvCxnSpPr/>
            <p:nvPr/>
          </p:nvCxnSpPr>
          <p:spPr>
            <a:xfrm flipV="1">
              <a:off x="881799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/>
            <p:cNvCxnSpPr/>
            <p:nvPr/>
          </p:nvCxnSpPr>
          <p:spPr>
            <a:xfrm flipV="1">
              <a:off x="896200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 flipV="1">
              <a:off x="910602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 flipV="1">
              <a:off x="925004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/>
            <p:cNvCxnSpPr/>
            <p:nvPr/>
          </p:nvCxnSpPr>
          <p:spPr>
            <a:xfrm flipV="1">
              <a:off x="939405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/>
            <p:nvPr/>
          </p:nvCxnSpPr>
          <p:spPr>
            <a:xfrm flipV="1">
              <a:off x="953807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/>
            <p:cNvCxnSpPr/>
            <p:nvPr/>
          </p:nvCxnSpPr>
          <p:spPr>
            <a:xfrm flipV="1">
              <a:off x="968208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/>
            <p:cNvCxnSpPr/>
            <p:nvPr/>
          </p:nvCxnSpPr>
          <p:spPr>
            <a:xfrm flipV="1">
              <a:off x="982610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997012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10 CuadroTexto"/>
          <p:cNvSpPr txBox="1"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0"/>
            </p:custDataLst>
          </p:nvPr>
        </p:nvSpPr>
        <p:spPr>
          <a:xfrm>
            <a:off x="393535" y="546464"/>
            <a:ext cx="2632835" cy="234890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“La actividad es lo que hace feliz al hombre”</a:t>
            </a:r>
            <a:endParaRPr lang="es-E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Johann </a:t>
            </a:r>
            <a:r>
              <a:rPr lang="es-E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Wolfgang Goethe</a:t>
            </a:r>
            <a:endParaRPr lang="es-E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1"/>
            </p:custDataLst>
          </p:nvPr>
        </p:nvSpPr>
        <p:spPr>
          <a:xfrm>
            <a:off x="680763" y="4428728"/>
            <a:ext cx="1686614" cy="67977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11:00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10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2841763" y="5352373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Decisión final</a:t>
            </a:r>
            <a: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  <a:t/>
            </a:r>
            <a:b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</a:b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Debate del periódico</a:t>
            </a:r>
          </a:p>
        </p:txBody>
      </p:sp>
      <p:sp>
        <p:nvSpPr>
          <p:cNvPr id="110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3"/>
            </p:custDataLst>
          </p:nvPr>
        </p:nvSpPr>
        <p:spPr>
          <a:xfrm>
            <a:off x="2841763" y="6733611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Estimulación Cognitiva</a:t>
            </a:r>
          </a:p>
        </p:txBody>
      </p:sp>
      <p:sp>
        <p:nvSpPr>
          <p:cNvPr id="111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2841763" y="7873712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Estimulación cognitiva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51149" y="3284444"/>
            <a:ext cx="16955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09:00 h.</a:t>
            </a:r>
            <a:endParaRPr lang="es-ES" sz="2900" dirty="0">
              <a:ln w="0"/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841764" y="2896806"/>
            <a:ext cx="332403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500" dirty="0" smtClean="0">
              <a:latin typeface="Trebuchet MS" panose="020B0603020202020204" pitchFamily="34" charset="0"/>
            </a:endParaRPr>
          </a:p>
          <a:p>
            <a:r>
              <a:rPr lang="es-ES" sz="2900" dirty="0" smtClean="0">
                <a:latin typeface="Trebuchet MS" panose="020B0603020202020204" pitchFamily="34" charset="0"/>
              </a:rPr>
              <a:t>Fisioterapia</a:t>
            </a:r>
            <a:endParaRPr lang="es-ES" sz="2900" dirty="0">
              <a:latin typeface="Trebuchet MS" panose="020B0603020202020204" pitchFamily="34" charset="0"/>
            </a:endParaRPr>
          </a:p>
          <a:p>
            <a:endParaRPr lang="es-ES" sz="290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8595" y="7100888"/>
            <a:ext cx="165883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16:30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38595" y="8315325"/>
            <a:ext cx="16287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17:30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963" y="5498447"/>
            <a:ext cx="17974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12:00 </a:t>
            </a:r>
            <a:r>
              <a:rPr lang="es-ES" sz="2900" dirty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h</a:t>
            </a:r>
            <a:r>
              <a:rPr lang="es-ES" sz="2900" dirty="0" smtClean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s-ES" sz="2900" dirty="0" smtClean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12:30 h.</a:t>
            </a:r>
            <a:endParaRPr lang="es-ES" sz="2900" dirty="0">
              <a:ln w="0"/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0953" y="4588461"/>
            <a:ext cx="315696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97" name="CuadroTexto 96"/>
          <p:cNvSpPr txBox="1"/>
          <p:nvPr/>
        </p:nvSpPr>
        <p:spPr>
          <a:xfrm>
            <a:off x="702671" y="9476670"/>
            <a:ext cx="16287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18:00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2" name="TextBox 2"/>
          <p:cNvSpPr txBox="1"/>
          <p:nvPr/>
        </p:nvSpPr>
        <p:spPr>
          <a:xfrm>
            <a:off x="2888337" y="9344355"/>
            <a:ext cx="39907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Animateca</a:t>
            </a: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: anima-</a:t>
            </a: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gym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286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71496" y="342531"/>
            <a:ext cx="7230152" cy="10042970"/>
          </a:xfrm>
          <a:prstGeom prst="roundRect">
            <a:avLst>
              <a:gd name="adj" fmla="val 4096"/>
            </a:avLst>
          </a:prstGeom>
          <a:solidFill>
            <a:srgbClr val="99A3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pic>
        <p:nvPicPr>
          <p:cNvPr id="1027" name="Picture 3" descr="C:\Users\JSANCHEZ.ES\Desktop\AVG_4711_editado-1.jpg"/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2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2"/>
          <a:stretch/>
        </p:blipFill>
        <p:spPr bwMode="auto">
          <a:xfrm>
            <a:off x="3008829" y="320992"/>
            <a:ext cx="4381757" cy="3419736"/>
          </a:xfrm>
          <a:prstGeom prst="roundRect">
            <a:avLst>
              <a:gd name="adj" fmla="val 765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ángulo redondeado 13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493901" y="2959458"/>
            <a:ext cx="6907745" cy="7426041"/>
          </a:xfrm>
          <a:prstGeom prst="roundRect">
            <a:avLst>
              <a:gd name="adj" fmla="val 323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87041" y="2959456"/>
            <a:ext cx="1980000" cy="7426041"/>
          </a:xfrm>
          <a:prstGeom prst="roundRect">
            <a:avLst>
              <a:gd name="adj" fmla="val 6531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>
            <a:off x="548778" y="4274770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548778" y="5344319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7"/>
            </p:custDataLst>
          </p:nvPr>
        </p:nvCxnSpPr>
        <p:spPr>
          <a:xfrm>
            <a:off x="548778" y="803142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8"/>
            </p:custDataLst>
          </p:nvPr>
        </p:nvCxnSpPr>
        <p:spPr>
          <a:xfrm>
            <a:off x="548778" y="905498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>
            <a:grpSpLocks noGrp="1" noSelect="1" noRot="1" noMove="1" noResize="1"/>
          </p:cNvGrpSpPr>
          <p:nvPr>
            <p:custDataLst>
              <p:tags r:id="rId9"/>
            </p:custDataLst>
          </p:nvPr>
        </p:nvGrpSpPr>
        <p:grpSpPr>
          <a:xfrm>
            <a:off x="636695" y="6580541"/>
            <a:ext cx="6548098" cy="215248"/>
            <a:chOff x="899846" y="4607653"/>
            <a:chExt cx="9254480" cy="228600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8998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10438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11878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13318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14759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6199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17639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19079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20519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21959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23400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24840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26280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27720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29160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30600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32041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33481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34921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V="1">
              <a:off x="36361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 flipV="1">
              <a:off x="37801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V="1">
              <a:off x="39241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40681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 flipV="1">
              <a:off x="42122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 flipV="1">
              <a:off x="43562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45002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V="1">
              <a:off x="46442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47882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V="1">
              <a:off x="49322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50763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V="1">
              <a:off x="52203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53643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 flipV="1">
              <a:off x="55083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 flipV="1">
              <a:off x="56523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57963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V="1">
              <a:off x="59404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0844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V="1">
              <a:off x="62284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 flipV="1">
              <a:off x="63724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/>
            <p:nvPr/>
          </p:nvCxnSpPr>
          <p:spPr>
            <a:xfrm flipV="1">
              <a:off x="65164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6604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68045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 flipV="1">
              <a:off x="69485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0925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72365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V="1">
              <a:off x="73805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/>
            <p:cNvCxnSpPr/>
            <p:nvPr/>
          </p:nvCxnSpPr>
          <p:spPr>
            <a:xfrm flipV="1">
              <a:off x="75245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76685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 flipV="1">
              <a:off x="78126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 flipV="1">
              <a:off x="79566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 flipV="1">
              <a:off x="81006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 flipV="1">
              <a:off x="82446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 flipV="1">
              <a:off x="838594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 flipV="1">
              <a:off x="852996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 flipV="1">
              <a:off x="867397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/>
            <p:cNvCxnSpPr/>
            <p:nvPr/>
          </p:nvCxnSpPr>
          <p:spPr>
            <a:xfrm flipV="1">
              <a:off x="881799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/>
            <p:cNvCxnSpPr/>
            <p:nvPr/>
          </p:nvCxnSpPr>
          <p:spPr>
            <a:xfrm flipV="1">
              <a:off x="896200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 flipV="1">
              <a:off x="910602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 flipV="1">
              <a:off x="925004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/>
            <p:cNvCxnSpPr/>
            <p:nvPr/>
          </p:nvCxnSpPr>
          <p:spPr>
            <a:xfrm flipV="1">
              <a:off x="939405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/>
            <p:nvPr/>
          </p:nvCxnSpPr>
          <p:spPr>
            <a:xfrm flipV="1">
              <a:off x="953807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/>
            <p:cNvCxnSpPr/>
            <p:nvPr/>
          </p:nvCxnSpPr>
          <p:spPr>
            <a:xfrm flipV="1">
              <a:off x="968208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/>
            <p:cNvCxnSpPr/>
            <p:nvPr/>
          </p:nvCxnSpPr>
          <p:spPr>
            <a:xfrm flipV="1">
              <a:off x="982610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997012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96 CuadroTexto"/>
          <p:cNvSpPr txBox="1"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0"/>
            </p:custDataLst>
          </p:nvPr>
        </p:nvSpPr>
        <p:spPr>
          <a:xfrm>
            <a:off x="393535" y="546464"/>
            <a:ext cx="2632835" cy="2348908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s-E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“Si buscas resultados distintos, no hagas siempre lo mismo”</a:t>
            </a:r>
          </a:p>
          <a:p>
            <a:r>
              <a:rPr lang="es-E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Albert Einstein</a:t>
            </a:r>
          </a:p>
        </p:txBody>
      </p:sp>
      <p:sp>
        <p:nvSpPr>
          <p:cNvPr id="9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1"/>
            </p:custDataLst>
          </p:nvPr>
        </p:nvSpPr>
        <p:spPr>
          <a:xfrm>
            <a:off x="2841763" y="3020287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0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680763" y="4428728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11:00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5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3"/>
            </p:custDataLst>
          </p:nvPr>
        </p:nvSpPr>
        <p:spPr>
          <a:xfrm>
            <a:off x="2841763" y="4198968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	</a:t>
            </a:r>
          </a:p>
        </p:txBody>
      </p:sp>
      <p:sp>
        <p:nvSpPr>
          <p:cNvPr id="106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2841763" y="5352373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Decisión Final</a:t>
            </a:r>
            <a:b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</a:b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Canto en gallego</a:t>
            </a:r>
          </a:p>
        </p:txBody>
      </p:sp>
      <p:sp>
        <p:nvSpPr>
          <p:cNvPr id="107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2841763" y="6733611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Mandalaterapia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6"/>
            </p:custDataLst>
          </p:nvPr>
        </p:nvSpPr>
        <p:spPr>
          <a:xfrm>
            <a:off x="2841763" y="8976384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Estimulación cognitiva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36695" y="3271838"/>
            <a:ext cx="176073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09:00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855037" y="3242820"/>
            <a:ext cx="4408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latin typeface="Trebuchet MS" panose="020B0603020202020204" pitchFamily="34" charset="0"/>
              </a:rPr>
              <a:t>Fisioterapia</a:t>
            </a:r>
            <a:endParaRPr lang="es-ES" sz="2900" dirty="0">
              <a:latin typeface="Trebuchet MS" panose="020B0603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52812" y="7144304"/>
            <a:ext cx="165883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16:30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0763" y="8272463"/>
            <a:ext cx="16147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17:00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dirty="0"/>
          </a:p>
        </p:txBody>
      </p:sp>
      <p:sp>
        <p:nvSpPr>
          <p:cNvPr id="10" name="TextBox 9"/>
          <p:cNvSpPr txBox="1"/>
          <p:nvPr/>
        </p:nvSpPr>
        <p:spPr>
          <a:xfrm>
            <a:off x="665131" y="5484017"/>
            <a:ext cx="17322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12:00 </a:t>
            </a:r>
            <a:r>
              <a:rPr lang="es-E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h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12:30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5037" y="8272463"/>
            <a:ext cx="4097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Mandalaterapia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  <a:p>
            <a:endParaRPr lang="en-US" dirty="0"/>
          </a:p>
        </p:txBody>
      </p:sp>
      <p:sp>
        <p:nvSpPr>
          <p:cNvPr id="101" name="CuadroTexto 100"/>
          <p:cNvSpPr txBox="1"/>
          <p:nvPr/>
        </p:nvSpPr>
        <p:spPr>
          <a:xfrm>
            <a:off x="672947" y="9360466"/>
            <a:ext cx="16147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18:00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80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71496" y="342531"/>
            <a:ext cx="7230152" cy="10042970"/>
          </a:xfrm>
          <a:prstGeom prst="roundRect">
            <a:avLst>
              <a:gd name="adj" fmla="val 4096"/>
            </a:avLst>
          </a:prstGeom>
          <a:solidFill>
            <a:srgbClr val="99A3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 dirty="0"/>
          </a:p>
        </p:txBody>
      </p:sp>
      <p:pic>
        <p:nvPicPr>
          <p:cNvPr id="3" name="2 Imagen"/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35" y="342532"/>
            <a:ext cx="4380177" cy="2920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ángulo redondeado 13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504684" y="2959458"/>
            <a:ext cx="6907745" cy="7426041"/>
          </a:xfrm>
          <a:prstGeom prst="roundRect">
            <a:avLst>
              <a:gd name="adj" fmla="val 323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97824" y="2959456"/>
            <a:ext cx="1980000" cy="7426041"/>
          </a:xfrm>
          <a:prstGeom prst="roundRect">
            <a:avLst>
              <a:gd name="adj" fmla="val 6531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>
            <a:off x="548778" y="4274770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548778" y="5344319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7"/>
            </p:custDataLst>
          </p:nvPr>
        </p:nvCxnSpPr>
        <p:spPr>
          <a:xfrm>
            <a:off x="548778" y="803142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8"/>
            </p:custDataLst>
          </p:nvPr>
        </p:nvCxnSpPr>
        <p:spPr>
          <a:xfrm>
            <a:off x="548778" y="905498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>
            <a:grpSpLocks noGrp="1" noSelect="1" noRot="1" noMove="1" noResize="1"/>
          </p:cNvGrpSpPr>
          <p:nvPr>
            <p:custDataLst>
              <p:tags r:id="rId9"/>
            </p:custDataLst>
          </p:nvPr>
        </p:nvGrpSpPr>
        <p:grpSpPr>
          <a:xfrm>
            <a:off x="636695" y="6580541"/>
            <a:ext cx="6548098" cy="215248"/>
            <a:chOff x="899846" y="4607653"/>
            <a:chExt cx="9254480" cy="228600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8998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10438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11878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13318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14759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6199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17639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19079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20519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21959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23400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24840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26280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27720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29160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30600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32041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33481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34921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V="1">
              <a:off x="36361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 flipV="1">
              <a:off x="37801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V="1">
              <a:off x="39241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40681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 flipV="1">
              <a:off x="42122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 flipV="1">
              <a:off x="43562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45002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V="1">
              <a:off x="46442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47882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V="1">
              <a:off x="49322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50763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V="1">
              <a:off x="52203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53643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 flipV="1">
              <a:off x="55083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 flipV="1">
              <a:off x="56523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57963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V="1">
              <a:off x="59404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0844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V="1">
              <a:off x="62284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 flipV="1">
              <a:off x="63724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/>
            <p:nvPr/>
          </p:nvCxnSpPr>
          <p:spPr>
            <a:xfrm flipV="1">
              <a:off x="65164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6604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68045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 flipV="1">
              <a:off x="69485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0925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72365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V="1">
              <a:off x="73805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/>
            <p:cNvCxnSpPr/>
            <p:nvPr/>
          </p:nvCxnSpPr>
          <p:spPr>
            <a:xfrm flipV="1">
              <a:off x="75245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76685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 flipV="1">
              <a:off x="78126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 flipV="1">
              <a:off x="79566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 flipV="1">
              <a:off x="81006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 flipV="1">
              <a:off x="82446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 flipV="1">
              <a:off x="838594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 flipV="1">
              <a:off x="852996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 flipV="1">
              <a:off x="867397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/>
            <p:cNvCxnSpPr/>
            <p:nvPr/>
          </p:nvCxnSpPr>
          <p:spPr>
            <a:xfrm flipV="1">
              <a:off x="881799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/>
            <p:cNvCxnSpPr/>
            <p:nvPr/>
          </p:nvCxnSpPr>
          <p:spPr>
            <a:xfrm flipV="1">
              <a:off x="896200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 flipV="1">
              <a:off x="910602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 flipV="1">
              <a:off x="925004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/>
            <p:cNvCxnSpPr/>
            <p:nvPr/>
          </p:nvCxnSpPr>
          <p:spPr>
            <a:xfrm flipV="1">
              <a:off x="939405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/>
            <p:nvPr/>
          </p:nvCxnSpPr>
          <p:spPr>
            <a:xfrm flipV="1">
              <a:off x="953807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/>
            <p:cNvCxnSpPr/>
            <p:nvPr/>
          </p:nvCxnSpPr>
          <p:spPr>
            <a:xfrm flipV="1">
              <a:off x="968208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/>
            <p:cNvCxnSpPr/>
            <p:nvPr/>
          </p:nvCxnSpPr>
          <p:spPr>
            <a:xfrm flipV="1">
              <a:off x="982610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997012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96 CuadroTexto"/>
          <p:cNvSpPr txBox="1"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0"/>
            </p:custDataLst>
          </p:nvPr>
        </p:nvSpPr>
        <p:spPr>
          <a:xfrm>
            <a:off x="393535" y="546464"/>
            <a:ext cx="2632835" cy="234890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“Envejezco </a:t>
            </a:r>
            <a:r>
              <a:rPr lang="es-E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aprendiendo cada día muchas cosas </a:t>
            </a:r>
            <a:r>
              <a:rPr lang="es-E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nuevas”</a:t>
            </a:r>
            <a:endParaRPr lang="es-E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Platón</a:t>
            </a:r>
          </a:p>
        </p:txBody>
      </p:sp>
      <p:sp>
        <p:nvSpPr>
          <p:cNvPr id="9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1"/>
            </p:custDataLst>
          </p:nvPr>
        </p:nvSpPr>
        <p:spPr>
          <a:xfrm>
            <a:off x="2841763" y="3020287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0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680763" y="4428728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11:00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5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3"/>
            </p:custDataLst>
          </p:nvPr>
        </p:nvSpPr>
        <p:spPr>
          <a:xfrm>
            <a:off x="2841763" y="4198968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6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2841763" y="5352373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  <a:t>Decisión final</a:t>
            </a:r>
            <a:b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</a:br>
            <a: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  <a:t>Debate del periódico</a:t>
            </a:r>
          </a:p>
        </p:txBody>
      </p:sp>
      <p:sp>
        <p:nvSpPr>
          <p:cNvPr id="107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2841763" y="6733611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700" dirty="0" smtClean="0">
                <a:solidFill>
                  <a:srgbClr val="404040"/>
                </a:solidFill>
                <a:latin typeface="Trebuchet MS"/>
                <a:cs typeface="Trebuchet MS"/>
              </a:rPr>
              <a:t>Estimulación Cognitiva</a:t>
            </a:r>
          </a:p>
        </p:txBody>
      </p:sp>
      <p:sp>
        <p:nvSpPr>
          <p:cNvPr id="108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6"/>
            </p:custDataLst>
          </p:nvPr>
        </p:nvSpPr>
        <p:spPr>
          <a:xfrm>
            <a:off x="2841763" y="7873712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Estimulación cognitiva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2841763" y="8976384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Animateca</a:t>
            </a: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: anima-</a:t>
            </a: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gym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0763" y="3323672"/>
            <a:ext cx="16147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09:00 h.</a:t>
            </a:r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878494" y="3273833"/>
            <a:ext cx="23436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latin typeface="Trebuchet MS" panose="020B0603020202020204" pitchFamily="34" charset="0"/>
              </a:rPr>
              <a:t>Fisioterapia</a:t>
            </a:r>
            <a:endParaRPr lang="es-ES" sz="2900" dirty="0">
              <a:latin typeface="Trebuchet MS" panose="020B0603020202020204" pitchFamily="34" charset="0"/>
            </a:endParaRPr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71558" y="7129794"/>
            <a:ext cx="16655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16:30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4305" y="8258641"/>
            <a:ext cx="16655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17:30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721" y="5472527"/>
            <a:ext cx="173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12:00 h.</a:t>
            </a:r>
          </a:p>
          <a:p>
            <a:r>
              <a:rPr lang="es-ES" sz="2800" dirty="0">
                <a:ln w="0"/>
                <a:solidFill>
                  <a:schemeClr val="bg1"/>
                </a:solidFill>
                <a:latin typeface="Trebuchet MS" panose="020B0603020202020204" pitchFamily="34" charset="0"/>
              </a:rPr>
              <a:t>12:30 h.</a:t>
            </a:r>
          </a:p>
        </p:txBody>
      </p:sp>
      <p:sp>
        <p:nvSpPr>
          <p:cNvPr id="98" name="CuadroTexto 97"/>
          <p:cNvSpPr txBox="1"/>
          <p:nvPr/>
        </p:nvSpPr>
        <p:spPr>
          <a:xfrm>
            <a:off x="636695" y="9450938"/>
            <a:ext cx="16147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18:00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724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71496" y="342531"/>
            <a:ext cx="7230152" cy="10042970"/>
          </a:xfrm>
          <a:prstGeom prst="roundRect">
            <a:avLst>
              <a:gd name="adj" fmla="val 4096"/>
            </a:avLst>
          </a:prstGeom>
          <a:solidFill>
            <a:srgbClr val="99A3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pic>
        <p:nvPicPr>
          <p:cNvPr id="5" name="4 Imagen"/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2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5618" r="50" b="960"/>
          <a:stretch/>
        </p:blipFill>
        <p:spPr>
          <a:xfrm>
            <a:off x="3123133" y="342532"/>
            <a:ext cx="4283743" cy="288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ángulo redondeado 13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493901" y="2959458"/>
            <a:ext cx="6907745" cy="7426041"/>
          </a:xfrm>
          <a:prstGeom prst="roundRect">
            <a:avLst>
              <a:gd name="adj" fmla="val 323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87041" y="2959456"/>
            <a:ext cx="1980000" cy="7426041"/>
          </a:xfrm>
          <a:prstGeom prst="roundRect">
            <a:avLst>
              <a:gd name="adj" fmla="val 6531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>
            <a:off x="548778" y="4274770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548778" y="5344319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7"/>
            </p:custDataLst>
          </p:nvPr>
        </p:nvCxnSpPr>
        <p:spPr>
          <a:xfrm>
            <a:off x="548778" y="803142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8"/>
            </p:custDataLst>
          </p:nvPr>
        </p:nvCxnSpPr>
        <p:spPr>
          <a:xfrm>
            <a:off x="548778" y="905498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>
            <a:grpSpLocks noGrp="1" noSelect="1" noRot="1" noMove="1" noResize="1"/>
          </p:cNvGrpSpPr>
          <p:nvPr>
            <p:custDataLst>
              <p:tags r:id="rId9"/>
            </p:custDataLst>
          </p:nvPr>
        </p:nvGrpSpPr>
        <p:grpSpPr>
          <a:xfrm>
            <a:off x="636695" y="6580541"/>
            <a:ext cx="6548098" cy="215248"/>
            <a:chOff x="899846" y="4607653"/>
            <a:chExt cx="9254480" cy="228600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8998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10438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11878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13318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14759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6199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17639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19079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20519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21959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23400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24840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26280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27720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29160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30600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32041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33481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34921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V="1">
              <a:off x="36361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 flipV="1">
              <a:off x="37801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V="1">
              <a:off x="39241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40681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 flipV="1">
              <a:off x="42122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 flipV="1">
              <a:off x="43562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45002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V="1">
              <a:off x="46442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47882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V="1">
              <a:off x="49322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50763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V="1">
              <a:off x="52203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53643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 flipV="1">
              <a:off x="55083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 flipV="1">
              <a:off x="56523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57963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V="1">
              <a:off x="59404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0844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V="1">
              <a:off x="62284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 flipV="1">
              <a:off x="63724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/>
            <p:nvPr/>
          </p:nvCxnSpPr>
          <p:spPr>
            <a:xfrm flipV="1">
              <a:off x="65164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6604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68045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 flipV="1">
              <a:off x="69485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0925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72365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V="1">
              <a:off x="73805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/>
            <p:cNvCxnSpPr/>
            <p:nvPr/>
          </p:nvCxnSpPr>
          <p:spPr>
            <a:xfrm flipV="1">
              <a:off x="75245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76685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 flipV="1">
              <a:off x="78126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 flipV="1">
              <a:off x="79566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 flipV="1">
              <a:off x="81006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 flipV="1">
              <a:off x="82446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 flipV="1">
              <a:off x="838594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 flipV="1">
              <a:off x="852996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 flipV="1">
              <a:off x="867397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/>
            <p:cNvCxnSpPr/>
            <p:nvPr/>
          </p:nvCxnSpPr>
          <p:spPr>
            <a:xfrm flipV="1">
              <a:off x="881799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/>
            <p:cNvCxnSpPr/>
            <p:nvPr/>
          </p:nvCxnSpPr>
          <p:spPr>
            <a:xfrm flipV="1">
              <a:off x="896200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 flipV="1">
              <a:off x="910602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 flipV="1">
              <a:off x="925004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/>
            <p:cNvCxnSpPr/>
            <p:nvPr/>
          </p:nvCxnSpPr>
          <p:spPr>
            <a:xfrm flipV="1">
              <a:off x="939405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/>
            <p:nvPr/>
          </p:nvCxnSpPr>
          <p:spPr>
            <a:xfrm flipV="1">
              <a:off x="953807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/>
            <p:cNvCxnSpPr/>
            <p:nvPr/>
          </p:nvCxnSpPr>
          <p:spPr>
            <a:xfrm flipV="1">
              <a:off x="968208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/>
            <p:cNvCxnSpPr/>
            <p:nvPr/>
          </p:nvCxnSpPr>
          <p:spPr>
            <a:xfrm flipV="1">
              <a:off x="982610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997012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96 CuadroTexto"/>
          <p:cNvSpPr txBox="1"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0"/>
            </p:custDataLst>
          </p:nvPr>
        </p:nvSpPr>
        <p:spPr>
          <a:xfrm>
            <a:off x="393535" y="546464"/>
            <a:ext cx="2632835" cy="234890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“Solo la alegría es garantía de salud y longevidad”</a:t>
            </a:r>
            <a:endParaRPr lang="es-E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Santiago Ramón y Cajal</a:t>
            </a:r>
            <a:endParaRPr lang="es-E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1"/>
            </p:custDataLst>
          </p:nvPr>
        </p:nvSpPr>
        <p:spPr>
          <a:xfrm>
            <a:off x="2841763" y="3020287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0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680763" y="4428728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11:00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5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3"/>
            </p:custDataLst>
          </p:nvPr>
        </p:nvSpPr>
        <p:spPr>
          <a:xfrm>
            <a:off x="2841763" y="4198968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6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2841763" y="5352373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 fontScale="77500" lnSpcReduction="20000"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3400" dirty="0">
                <a:solidFill>
                  <a:srgbClr val="404040"/>
                </a:solidFill>
                <a:latin typeface="Trebuchet MS"/>
                <a:cs typeface="Trebuchet MS"/>
              </a:rPr>
              <a:t>Decisión Final</a:t>
            </a:r>
            <a:r>
              <a:rPr lang="es-ES" sz="3200" dirty="0">
                <a:solidFill>
                  <a:srgbClr val="404040"/>
                </a:solidFill>
                <a:latin typeface="Trebuchet MS"/>
                <a:cs typeface="Trebuchet MS"/>
              </a:rPr>
              <a:t/>
            </a:r>
            <a:br>
              <a:rPr lang="es-ES" sz="3200" dirty="0">
                <a:solidFill>
                  <a:srgbClr val="404040"/>
                </a:solidFill>
                <a:latin typeface="Trebuchet MS"/>
                <a:cs typeface="Trebuchet MS"/>
              </a:rPr>
            </a:br>
            <a:r>
              <a:rPr lang="es-ES" sz="3400" dirty="0">
                <a:solidFill>
                  <a:srgbClr val="404040"/>
                </a:solidFill>
                <a:latin typeface="Trebuchet MS"/>
                <a:cs typeface="Trebuchet MS"/>
              </a:rPr>
              <a:t>Canto en </a:t>
            </a:r>
            <a:r>
              <a:rPr lang="es-ES" sz="3400" dirty="0" smtClean="0">
                <a:solidFill>
                  <a:srgbClr val="404040"/>
                </a:solidFill>
                <a:latin typeface="Trebuchet MS"/>
                <a:cs typeface="Trebuchet MS"/>
              </a:rPr>
              <a:t>español</a:t>
            </a:r>
            <a:endParaRPr lang="es-ES" sz="34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8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2841763" y="7873712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36695" y="3291321"/>
            <a:ext cx="171831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09:00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76594" y="3228976"/>
            <a:ext cx="41024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latin typeface="Trebuchet MS" panose="020B0603020202020204" pitchFamily="34" charset="0"/>
              </a:rPr>
              <a:t>Fisioterapia</a:t>
            </a:r>
            <a:endParaRPr lang="es-ES" sz="2900" dirty="0">
              <a:latin typeface="Trebuchet MS" panose="020B0603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88439" y="7143750"/>
            <a:ext cx="171831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16:30 h. 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1863" y="8329613"/>
            <a:ext cx="15936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17:30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863" y="5531086"/>
            <a:ext cx="16531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12:00 h.</a:t>
            </a:r>
          </a:p>
          <a:p>
            <a:r>
              <a:rPr lang="es-E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12:30 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0029" y="6999238"/>
            <a:ext cx="4074063" cy="679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Mente ágil 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030" y="8215086"/>
            <a:ext cx="4175963" cy="679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Mente ágil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98" name="CuadroTexto 97"/>
          <p:cNvSpPr txBox="1"/>
          <p:nvPr/>
        </p:nvSpPr>
        <p:spPr>
          <a:xfrm>
            <a:off x="718568" y="9450938"/>
            <a:ext cx="16147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18:00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dirty="0"/>
          </a:p>
        </p:txBody>
      </p:sp>
      <p:sp>
        <p:nvSpPr>
          <p:cNvPr id="101" name="TextBox 9"/>
          <p:cNvSpPr txBox="1"/>
          <p:nvPr/>
        </p:nvSpPr>
        <p:spPr>
          <a:xfrm>
            <a:off x="2856946" y="9365798"/>
            <a:ext cx="4175963" cy="679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Animateca</a:t>
            </a: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: anima-</a:t>
            </a: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gym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21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71496" y="342531"/>
            <a:ext cx="7230152" cy="10042970"/>
          </a:xfrm>
          <a:prstGeom prst="roundRect">
            <a:avLst>
              <a:gd name="adj" fmla="val 4096"/>
            </a:avLst>
          </a:prstGeom>
          <a:solidFill>
            <a:srgbClr val="99A3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pic>
        <p:nvPicPr>
          <p:cNvPr id="3" name="2 Imagen"/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2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/>
          <a:stretch/>
        </p:blipFill>
        <p:spPr>
          <a:xfrm>
            <a:off x="3072105" y="342531"/>
            <a:ext cx="4340326" cy="303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ángulo redondeado 13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493901" y="2959458"/>
            <a:ext cx="6907745" cy="7426041"/>
          </a:xfrm>
          <a:prstGeom prst="roundRect">
            <a:avLst>
              <a:gd name="adj" fmla="val 323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87041" y="2959456"/>
            <a:ext cx="1980000" cy="7426041"/>
          </a:xfrm>
          <a:prstGeom prst="roundRect">
            <a:avLst>
              <a:gd name="adj" fmla="val 6531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>
            <a:off x="548778" y="4274770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548778" y="5344319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7"/>
            </p:custDataLst>
          </p:nvPr>
        </p:nvCxnSpPr>
        <p:spPr>
          <a:xfrm>
            <a:off x="548778" y="803142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8"/>
            </p:custDataLst>
          </p:nvPr>
        </p:nvCxnSpPr>
        <p:spPr>
          <a:xfrm>
            <a:off x="548778" y="905498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>
            <a:grpSpLocks noGrp="1" noSelect="1" noRot="1" noMove="1" noResize="1"/>
          </p:cNvGrpSpPr>
          <p:nvPr>
            <p:custDataLst>
              <p:tags r:id="rId9"/>
            </p:custDataLst>
          </p:nvPr>
        </p:nvGrpSpPr>
        <p:grpSpPr>
          <a:xfrm>
            <a:off x="636695" y="6580541"/>
            <a:ext cx="6548098" cy="215248"/>
            <a:chOff x="899846" y="4607653"/>
            <a:chExt cx="9254480" cy="228600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8998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10438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11878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13318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14759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6199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17639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19079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20519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21959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23400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24840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26280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27720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29160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30600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32041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33481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34921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V="1">
              <a:off x="36361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 flipV="1">
              <a:off x="37801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V="1">
              <a:off x="39241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40681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 flipV="1">
              <a:off x="42122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 flipV="1">
              <a:off x="43562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45002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V="1">
              <a:off x="46442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47882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V="1">
              <a:off x="49322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50763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V="1">
              <a:off x="52203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53643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 flipV="1">
              <a:off x="55083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 flipV="1">
              <a:off x="56523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57963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V="1">
              <a:off x="59404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0844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V="1">
              <a:off x="62284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 flipV="1">
              <a:off x="63724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/>
            <p:nvPr/>
          </p:nvCxnSpPr>
          <p:spPr>
            <a:xfrm flipV="1">
              <a:off x="65164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6604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68045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 flipV="1">
              <a:off x="69485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0925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72365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V="1">
              <a:off x="73805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/>
            <p:cNvCxnSpPr/>
            <p:nvPr/>
          </p:nvCxnSpPr>
          <p:spPr>
            <a:xfrm flipV="1">
              <a:off x="75245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76685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 flipV="1">
              <a:off x="78126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 flipV="1">
              <a:off x="79566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 flipV="1">
              <a:off x="81006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 flipV="1">
              <a:off x="82446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 flipV="1">
              <a:off x="838594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 flipV="1">
              <a:off x="852996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 flipV="1">
              <a:off x="867397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/>
            <p:cNvCxnSpPr/>
            <p:nvPr/>
          </p:nvCxnSpPr>
          <p:spPr>
            <a:xfrm flipV="1">
              <a:off x="881799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/>
            <p:cNvCxnSpPr/>
            <p:nvPr/>
          </p:nvCxnSpPr>
          <p:spPr>
            <a:xfrm flipV="1">
              <a:off x="896200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 flipV="1">
              <a:off x="910602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 flipV="1">
              <a:off x="925004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/>
            <p:cNvCxnSpPr/>
            <p:nvPr/>
          </p:nvCxnSpPr>
          <p:spPr>
            <a:xfrm flipV="1">
              <a:off x="939405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/>
            <p:nvPr/>
          </p:nvCxnSpPr>
          <p:spPr>
            <a:xfrm flipV="1">
              <a:off x="953807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/>
            <p:cNvCxnSpPr/>
            <p:nvPr/>
          </p:nvCxnSpPr>
          <p:spPr>
            <a:xfrm flipV="1">
              <a:off x="968208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/>
            <p:cNvCxnSpPr/>
            <p:nvPr/>
          </p:nvCxnSpPr>
          <p:spPr>
            <a:xfrm flipV="1">
              <a:off x="982610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997012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96 CuadroTexto"/>
          <p:cNvSpPr txBox="1"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0"/>
            </p:custDataLst>
          </p:nvPr>
        </p:nvSpPr>
        <p:spPr>
          <a:xfrm>
            <a:off x="393535" y="546464"/>
            <a:ext cx="2632835" cy="234890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“Las arrugas </a:t>
            </a:r>
            <a:r>
              <a:rPr lang="es-E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ú</a:t>
            </a:r>
            <a:r>
              <a:rPr lang="es-E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nicamente indican donde han estado las sonrisas”</a:t>
            </a:r>
            <a:endParaRPr lang="es-E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Mark </a:t>
            </a:r>
            <a:r>
              <a:rPr lang="es-ES" sz="1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Twain</a:t>
            </a:r>
            <a:endParaRPr lang="es-E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1"/>
            </p:custDataLst>
          </p:nvPr>
        </p:nvSpPr>
        <p:spPr>
          <a:xfrm>
            <a:off x="2841763" y="3020287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Fisioterapia</a:t>
            </a:r>
          </a:p>
        </p:txBody>
      </p:sp>
      <p:sp>
        <p:nvSpPr>
          <p:cNvPr id="100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680763" y="4428728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n-U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11:00 h. 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5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3"/>
            </p:custDataLst>
          </p:nvPr>
        </p:nvSpPr>
        <p:spPr>
          <a:xfrm>
            <a:off x="2841763" y="4198968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6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2841763" y="5352373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3100" dirty="0">
                <a:solidFill>
                  <a:srgbClr val="404040"/>
                </a:solidFill>
                <a:latin typeface="Trebuchet MS"/>
                <a:cs typeface="Trebuchet MS"/>
              </a:rPr>
              <a:t>Decisión final</a:t>
            </a:r>
            <a: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  <a:t/>
            </a:r>
            <a:b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</a:br>
            <a:r>
              <a:rPr lang="es-ES" sz="3100" dirty="0">
                <a:solidFill>
                  <a:srgbClr val="404040"/>
                </a:solidFill>
                <a:latin typeface="Trebuchet MS"/>
                <a:cs typeface="Trebuchet MS"/>
              </a:rPr>
              <a:t>Debate del periódico</a:t>
            </a:r>
          </a:p>
        </p:txBody>
      </p:sp>
      <p:sp>
        <p:nvSpPr>
          <p:cNvPr id="107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2841763" y="6733611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>
                <a:solidFill>
                  <a:srgbClr val="404040"/>
                </a:solidFill>
                <a:latin typeface="Trebuchet MS"/>
                <a:cs typeface="Trebuchet MS"/>
              </a:rPr>
              <a:t>Estimulación Cognitiva</a:t>
            </a:r>
          </a:p>
        </p:txBody>
      </p:sp>
      <p:sp>
        <p:nvSpPr>
          <p:cNvPr id="108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6"/>
            </p:custDataLst>
          </p:nvPr>
        </p:nvSpPr>
        <p:spPr>
          <a:xfrm>
            <a:off x="2841763" y="7873712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2841763" y="8976384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Animateca</a:t>
            </a: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: anima-</a:t>
            </a:r>
            <a:r>
              <a:rPr lang="es-ES" sz="2900" smtClean="0">
                <a:solidFill>
                  <a:srgbClr val="404040"/>
                </a:solidFill>
                <a:latin typeface="Trebuchet MS"/>
                <a:cs typeface="Trebuchet MS"/>
              </a:rPr>
              <a:t>gym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10159" y="3373651"/>
            <a:ext cx="155693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09:00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0763" y="7115553"/>
            <a:ext cx="16303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16:30 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1214" y="8273904"/>
            <a:ext cx="155693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17:30 </a:t>
            </a:r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h.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95460" y="9321163"/>
            <a:ext cx="17166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18:00</a:t>
            </a:r>
            <a:endParaRPr lang="es-ES" sz="29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695" y="5494971"/>
            <a:ext cx="179746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12:00 h.</a:t>
            </a:r>
          </a:p>
          <a:p>
            <a:r>
              <a:rPr lang="es-ES" sz="2900" dirty="0">
                <a:solidFill>
                  <a:schemeClr val="bg1"/>
                </a:solidFill>
                <a:latin typeface="Trebuchet MS" panose="020B0603020202020204" pitchFamily="34" charset="0"/>
              </a:rPr>
              <a:t>12:30 h.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18209" y="8228116"/>
            <a:ext cx="432690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Estimulación cognitiva</a:t>
            </a:r>
            <a:endParaRPr lang="es-ES" sz="29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931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71496" y="342531"/>
            <a:ext cx="7230152" cy="10042970"/>
          </a:xfrm>
          <a:prstGeom prst="roundRect">
            <a:avLst>
              <a:gd name="adj" fmla="val 4096"/>
            </a:avLst>
          </a:prstGeom>
          <a:solidFill>
            <a:srgbClr val="99A3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pic>
        <p:nvPicPr>
          <p:cNvPr id="3" name="2 Imagen"/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2"/>
            </p:custDataLst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7" b="1"/>
          <a:stretch/>
        </p:blipFill>
        <p:spPr>
          <a:xfrm>
            <a:off x="3099946" y="342531"/>
            <a:ext cx="4311890" cy="3257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ángulo redondeado 13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493901" y="2959458"/>
            <a:ext cx="6907745" cy="7426041"/>
          </a:xfrm>
          <a:prstGeom prst="roundRect">
            <a:avLst>
              <a:gd name="adj" fmla="val 323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87041" y="2959456"/>
            <a:ext cx="1980000" cy="7426041"/>
          </a:xfrm>
          <a:prstGeom prst="roundRect">
            <a:avLst>
              <a:gd name="adj" fmla="val 6531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>
            <a:off x="548778" y="4274770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548778" y="5344319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7"/>
            </p:custDataLst>
          </p:nvPr>
        </p:nvCxnSpPr>
        <p:spPr>
          <a:xfrm>
            <a:off x="548778" y="803142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8"/>
            </p:custDataLst>
          </p:nvPr>
        </p:nvCxnSpPr>
        <p:spPr>
          <a:xfrm>
            <a:off x="548778" y="905498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>
            <a:grpSpLocks noGrp="1" noSelect="1" noRot="1" noMove="1" noResize="1"/>
          </p:cNvGrpSpPr>
          <p:nvPr>
            <p:custDataLst>
              <p:tags r:id="rId9"/>
            </p:custDataLst>
          </p:nvPr>
        </p:nvGrpSpPr>
        <p:grpSpPr>
          <a:xfrm>
            <a:off x="636695" y="6580541"/>
            <a:ext cx="6548098" cy="215248"/>
            <a:chOff x="899846" y="4607653"/>
            <a:chExt cx="9254480" cy="228600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8998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10438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11878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13318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14759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6199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17639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19079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20519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21959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23400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24840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26280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27720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29160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30600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32041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33481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34921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V="1">
              <a:off x="36361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 flipV="1">
              <a:off x="37801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V="1">
              <a:off x="39241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40681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 flipV="1">
              <a:off x="42122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 flipV="1">
              <a:off x="43562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45002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V="1">
              <a:off x="46442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47882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V="1">
              <a:off x="49322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50763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V="1">
              <a:off x="52203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53643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 flipV="1">
              <a:off x="55083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 flipV="1">
              <a:off x="56523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57963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V="1">
              <a:off x="59404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0844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V="1">
              <a:off x="62284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 flipV="1">
              <a:off x="63724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/>
            <p:nvPr/>
          </p:nvCxnSpPr>
          <p:spPr>
            <a:xfrm flipV="1">
              <a:off x="65164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6604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68045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 flipV="1">
              <a:off x="69485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0925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72365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V="1">
              <a:off x="73805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/>
            <p:cNvCxnSpPr/>
            <p:nvPr/>
          </p:nvCxnSpPr>
          <p:spPr>
            <a:xfrm flipV="1">
              <a:off x="75245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76685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 flipV="1">
              <a:off x="78126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 flipV="1">
              <a:off x="79566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 flipV="1">
              <a:off x="81006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 flipV="1">
              <a:off x="82446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 flipV="1">
              <a:off x="838594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 flipV="1">
              <a:off x="852996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 flipV="1">
              <a:off x="867397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/>
            <p:cNvCxnSpPr/>
            <p:nvPr/>
          </p:nvCxnSpPr>
          <p:spPr>
            <a:xfrm flipV="1">
              <a:off x="881799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/>
            <p:cNvCxnSpPr/>
            <p:nvPr/>
          </p:nvCxnSpPr>
          <p:spPr>
            <a:xfrm flipV="1">
              <a:off x="896200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 flipV="1">
              <a:off x="910602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 flipV="1">
              <a:off x="925004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/>
            <p:cNvCxnSpPr/>
            <p:nvPr/>
          </p:nvCxnSpPr>
          <p:spPr>
            <a:xfrm flipV="1">
              <a:off x="939405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/>
            <p:nvPr/>
          </p:nvCxnSpPr>
          <p:spPr>
            <a:xfrm flipV="1">
              <a:off x="953807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/>
            <p:cNvCxnSpPr/>
            <p:nvPr/>
          </p:nvCxnSpPr>
          <p:spPr>
            <a:xfrm flipV="1">
              <a:off x="968208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/>
            <p:cNvCxnSpPr/>
            <p:nvPr/>
          </p:nvCxnSpPr>
          <p:spPr>
            <a:xfrm flipV="1">
              <a:off x="982610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997012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96 CuadroTexto"/>
          <p:cNvSpPr txBox="1"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0"/>
            </p:custDataLst>
          </p:nvPr>
        </p:nvSpPr>
        <p:spPr>
          <a:xfrm>
            <a:off x="366605" y="546464"/>
            <a:ext cx="2632835" cy="234890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“El viejo no puede hacer lo que hace un joven, pero lo que hace es mejor”</a:t>
            </a:r>
            <a:endParaRPr lang="es-E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Marco Tulio Cicerón</a:t>
            </a:r>
            <a:endParaRPr lang="es-E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1"/>
            </p:custDataLst>
          </p:nvPr>
        </p:nvSpPr>
        <p:spPr>
          <a:xfrm>
            <a:off x="726146" y="3256421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10:00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2841763" y="3020287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Buenos Días</a:t>
            </a:r>
          </a:p>
        </p:txBody>
      </p:sp>
      <p:sp>
        <p:nvSpPr>
          <p:cNvPr id="100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3"/>
            </p:custDataLst>
          </p:nvPr>
        </p:nvSpPr>
        <p:spPr>
          <a:xfrm>
            <a:off x="680763" y="4428728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11:00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1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680763" y="5577589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12:30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2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680763" y="7007806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15:30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3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6"/>
            </p:custDataLst>
          </p:nvPr>
        </p:nvSpPr>
        <p:spPr>
          <a:xfrm>
            <a:off x="680763" y="8101766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17:30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4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680763" y="9203687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19:00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5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8"/>
            </p:custDataLst>
          </p:nvPr>
        </p:nvSpPr>
        <p:spPr>
          <a:xfrm>
            <a:off x="2841763" y="4198968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_tradnl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Animateca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6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9"/>
            </p:custDataLst>
          </p:nvPr>
        </p:nvSpPr>
        <p:spPr>
          <a:xfrm>
            <a:off x="2841763" y="5352373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7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20"/>
            </p:custDataLst>
          </p:nvPr>
        </p:nvSpPr>
        <p:spPr>
          <a:xfrm>
            <a:off x="2841763" y="6733611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Taller de Memoria</a:t>
            </a:r>
          </a:p>
        </p:txBody>
      </p:sp>
      <p:sp>
        <p:nvSpPr>
          <p:cNvPr id="108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2841763" y="7873712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Bingo</a:t>
            </a:r>
          </a:p>
        </p:txBody>
      </p:sp>
      <p:sp>
        <p:nvSpPr>
          <p:cNvPr id="10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22"/>
            </p:custDataLst>
          </p:nvPr>
        </p:nvSpPr>
        <p:spPr>
          <a:xfrm>
            <a:off x="2841763" y="8976384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921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71496" y="342531"/>
            <a:ext cx="7230152" cy="10042970"/>
          </a:xfrm>
          <a:prstGeom prst="roundRect">
            <a:avLst>
              <a:gd name="adj" fmla="val 4096"/>
            </a:avLst>
          </a:prstGeom>
          <a:solidFill>
            <a:srgbClr val="99A3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30" y="342968"/>
            <a:ext cx="4494724" cy="2996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ángulo redondeado 13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493901" y="2959458"/>
            <a:ext cx="6907745" cy="7426041"/>
          </a:xfrm>
          <a:prstGeom prst="roundRect">
            <a:avLst>
              <a:gd name="adj" fmla="val 323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487041" y="2959456"/>
            <a:ext cx="1980000" cy="7426041"/>
          </a:xfrm>
          <a:prstGeom prst="roundRect">
            <a:avLst>
              <a:gd name="adj" fmla="val 6531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9526" tIns="49762" rIns="99526" bIns="49762" spcCol="0"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>
            <a:off x="548778" y="4274770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548778" y="5344319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7"/>
            </p:custDataLst>
          </p:nvPr>
        </p:nvCxnSpPr>
        <p:spPr>
          <a:xfrm>
            <a:off x="548778" y="803142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 noGrp="1" noSelect="1" noRot="1" noMove="1" noResize="1" noEditPoints="1" noAdjustHandles="1" noChangeArrowheads="1" noChangeShapeType="1"/>
          </p:cNvCxnSpPr>
          <p:nvPr>
            <p:custDataLst>
              <p:tags r:id="rId8"/>
            </p:custDataLst>
          </p:nvPr>
        </p:nvCxnSpPr>
        <p:spPr>
          <a:xfrm>
            <a:off x="548778" y="9054988"/>
            <a:ext cx="66127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>
            <a:grpSpLocks noGrp="1" noSelect="1" noRot="1" noMove="1" noResize="1"/>
          </p:cNvGrpSpPr>
          <p:nvPr>
            <p:custDataLst>
              <p:tags r:id="rId9"/>
            </p:custDataLst>
          </p:nvPr>
        </p:nvGrpSpPr>
        <p:grpSpPr>
          <a:xfrm>
            <a:off x="636695" y="6580541"/>
            <a:ext cx="6548098" cy="215248"/>
            <a:chOff x="899846" y="4607653"/>
            <a:chExt cx="9254480" cy="228600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8998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10438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11878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13318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14759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 flipV="1">
              <a:off x="16199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17639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19079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20519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21959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23400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24840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26280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27720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29160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30600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V="1">
              <a:off x="32041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33481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34921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V="1">
              <a:off x="36361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 flipV="1">
              <a:off x="37801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 flipV="1">
              <a:off x="39241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 flipV="1">
              <a:off x="40681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/>
            <p:nvPr/>
          </p:nvCxnSpPr>
          <p:spPr>
            <a:xfrm flipV="1">
              <a:off x="42122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 flipV="1">
              <a:off x="43562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45002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 flipV="1">
              <a:off x="46442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478827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V="1">
              <a:off x="493229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507631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V="1">
              <a:off x="522032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536434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 flipV="1">
              <a:off x="550835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 flipV="1">
              <a:off x="565237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579639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V="1">
              <a:off x="594040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608442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V="1">
              <a:off x="622843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 flipV="1">
              <a:off x="637245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/>
            <p:nvPr/>
          </p:nvCxnSpPr>
          <p:spPr>
            <a:xfrm flipV="1">
              <a:off x="651647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 flipV="1">
              <a:off x="666048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 flipV="1">
              <a:off x="680450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 flipV="1">
              <a:off x="694851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 flipV="1">
              <a:off x="709253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723655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V="1">
              <a:off x="738056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/>
            <p:cNvCxnSpPr/>
            <p:nvPr/>
          </p:nvCxnSpPr>
          <p:spPr>
            <a:xfrm flipV="1">
              <a:off x="752458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7668598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 flipV="1">
              <a:off x="7812614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 flipV="1">
              <a:off x="7956630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 flipV="1">
              <a:off x="8100646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 flipV="1">
              <a:off x="8244662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 flipV="1">
              <a:off x="838594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 flipV="1">
              <a:off x="852996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 flipV="1">
              <a:off x="867397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/>
            <p:cNvCxnSpPr/>
            <p:nvPr/>
          </p:nvCxnSpPr>
          <p:spPr>
            <a:xfrm flipV="1">
              <a:off x="881799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/>
            <p:cNvCxnSpPr/>
            <p:nvPr/>
          </p:nvCxnSpPr>
          <p:spPr>
            <a:xfrm flipV="1">
              <a:off x="896200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 flipV="1">
              <a:off x="910602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 flipV="1">
              <a:off x="925004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/>
            <p:cNvCxnSpPr/>
            <p:nvPr/>
          </p:nvCxnSpPr>
          <p:spPr>
            <a:xfrm flipV="1">
              <a:off x="9394057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/>
            <p:nvPr/>
          </p:nvCxnSpPr>
          <p:spPr>
            <a:xfrm flipV="1">
              <a:off x="9538073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/>
            <p:cNvCxnSpPr/>
            <p:nvPr/>
          </p:nvCxnSpPr>
          <p:spPr>
            <a:xfrm flipV="1">
              <a:off x="9682089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/>
            <p:cNvCxnSpPr/>
            <p:nvPr/>
          </p:nvCxnSpPr>
          <p:spPr>
            <a:xfrm flipV="1">
              <a:off x="9826105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9970121" y="4607653"/>
              <a:ext cx="184205" cy="22860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96 CuadroTexto"/>
          <p:cNvSpPr txBox="1"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0"/>
            </p:custDataLst>
          </p:nvPr>
        </p:nvSpPr>
        <p:spPr>
          <a:xfrm>
            <a:off x="393535" y="546464"/>
            <a:ext cx="2484959" cy="2348908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“Todos deseamos llegar a viejos y, todos negamos que hayamos llegado”</a:t>
            </a:r>
            <a:endParaRPr lang="es-E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Quevedo</a:t>
            </a:r>
            <a:endParaRPr lang="es-E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1"/>
            </p:custDataLst>
          </p:nvPr>
        </p:nvSpPr>
        <p:spPr>
          <a:xfrm>
            <a:off x="2841763" y="3020287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0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680763" y="4428728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11:15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1" name="CuadroTexto 18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3"/>
            </p:custDataLst>
          </p:nvPr>
        </p:nvSpPr>
        <p:spPr>
          <a:xfrm>
            <a:off x="680763" y="5577589"/>
            <a:ext cx="1686614" cy="761725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lnSpc>
                <a:spcPct val="150000"/>
              </a:lnSpc>
              <a:spcBef>
                <a:spcPts val="2500"/>
              </a:spcBef>
            </a:pP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12:00 </a:t>
            </a:r>
            <a:r>
              <a:rPr lang="es-ES" sz="29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lang="es-ES" sz="290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es-ES" sz="29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05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2841763" y="4198968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" sz="29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Gerontogimnasia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6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2841763" y="5352373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r>
              <a:rPr lang="es-ES_tradnl" sz="2900" dirty="0" smtClean="0">
                <a:solidFill>
                  <a:srgbClr val="404040"/>
                </a:solidFill>
                <a:latin typeface="Trebuchet MS"/>
                <a:cs typeface="Trebuchet MS"/>
              </a:rPr>
              <a:t>Debate del periódico</a:t>
            </a: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7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6"/>
            </p:custDataLst>
          </p:nvPr>
        </p:nvSpPr>
        <p:spPr>
          <a:xfrm>
            <a:off x="2841763" y="6733611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8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2841763" y="7873712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09" name="CuadroTexto 19"/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18"/>
            </p:custDataLst>
          </p:nvPr>
        </p:nvSpPr>
        <p:spPr>
          <a:xfrm>
            <a:off x="2841763" y="8976384"/>
            <a:ext cx="4367814" cy="1228168"/>
          </a:xfrm>
          <a:prstGeom prst="rect">
            <a:avLst/>
          </a:prstGeom>
          <a:noFill/>
        </p:spPr>
        <p:txBody>
          <a:bodyPr wrap="square" lIns="91417" tIns="45709" rIns="91417" bIns="45709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2500"/>
              </a:spcBef>
            </a:pPr>
            <a:endParaRPr lang="es-ES" sz="29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76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316</Words>
  <Application>Microsoft Office PowerPoint</Application>
  <PresentationFormat>Personalizado</PresentationFormat>
  <Paragraphs>96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Century Gothic</vt:lpstr>
      <vt:lpstr>Georgia</vt:lpstr>
      <vt:lpstr>Trebuchet MS</vt:lpstr>
      <vt:lpstr>Wingdings</vt:lpstr>
      <vt:lpstr>Wingdings 2</vt:lpstr>
      <vt:lpstr>Civil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 de Frutos</dc:creator>
  <cp:lastModifiedBy>ES-20057 - Tasoc LUGO</cp:lastModifiedBy>
  <cp:revision>108</cp:revision>
  <cp:lastPrinted>2021-11-02T15:21:20Z</cp:lastPrinted>
  <dcterms:created xsi:type="dcterms:W3CDTF">2014-01-30T21:33:41Z</dcterms:created>
  <dcterms:modified xsi:type="dcterms:W3CDTF">2021-11-02T15:22:07Z</dcterms:modified>
</cp:coreProperties>
</file>