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0691813" cy="755967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3D7C"/>
    <a:srgbClr val="35B6AA"/>
    <a:srgbClr val="D0BB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>
        <p:scale>
          <a:sx n="78" d="100"/>
          <a:sy n="78" d="100"/>
        </p:scale>
        <p:origin x="2238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8175" y="6666292"/>
            <a:ext cx="1383108" cy="623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547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FA630-EA34-4DDF-A9E5-398760CA5F37}" type="datetimeFigureOut">
              <a:rPr lang="es-ES" smtClean="0"/>
              <a:t>09/12/2021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942C6-95CD-49B2-AAC3-EE0FFD0191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382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260109"/>
              </p:ext>
            </p:extLst>
          </p:nvPr>
        </p:nvGraphicFramePr>
        <p:xfrm>
          <a:off x="979273" y="580768"/>
          <a:ext cx="8648700" cy="5869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7497">
                  <a:extLst>
                    <a:ext uri="{9D8B030D-6E8A-4147-A177-3AD203B41FA5}">
                      <a16:colId xmlns:a16="http://schemas.microsoft.com/office/drawing/2014/main" val="3318526396"/>
                    </a:ext>
                  </a:extLst>
                </a:gridCol>
                <a:gridCol w="6181203">
                  <a:extLst>
                    <a:ext uri="{9D8B030D-6E8A-4147-A177-3AD203B41FA5}">
                      <a16:colId xmlns:a16="http://schemas.microsoft.com/office/drawing/2014/main" val="3185172634"/>
                    </a:ext>
                  </a:extLst>
                </a:gridCol>
              </a:tblGrid>
              <a:tr h="77621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9:00</a:t>
                      </a:r>
                      <a:endParaRPr lang="es-ES" sz="2800" dirty="0">
                        <a:solidFill>
                          <a:schemeClr val="bg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SUPERVISIÓN ABVD </a:t>
                      </a: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(ASEO)</a:t>
                      </a:r>
                      <a:endParaRPr kumimoji="0" lang="es-ES" sz="20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>
                        <a:alpha val="7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965433"/>
                  </a:ext>
                </a:extLst>
              </a:tr>
              <a:tr h="776210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10:00</a:t>
                      </a:r>
                      <a:endParaRPr kumimoji="0" lang="es-E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TRTAMIENTOS </a:t>
                      </a: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(SALA RHB)</a:t>
                      </a:r>
                      <a:endParaRPr kumimoji="0" lang="es-ES" sz="20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496703"/>
                  </a:ext>
                </a:extLst>
              </a:tr>
              <a:tr h="776210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11:00</a:t>
                      </a:r>
                      <a:endParaRPr kumimoji="0" lang="es-ES" sz="2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TERAPIA COGNITIVA </a:t>
                      </a:r>
                      <a:r>
                        <a:rPr kumimoji="0" lang="es-ES" sz="2000" b="1" i="1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(SALA DE TERAPIA)</a:t>
                      </a:r>
                      <a:endParaRPr kumimoji="0" lang="es-ES" sz="20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51812"/>
                  </a:ext>
                </a:extLst>
              </a:tr>
              <a:tr h="776210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12:00</a:t>
                      </a:r>
                      <a:endParaRPr kumimoji="0" lang="es-ES" sz="2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TERAPIA FUNCIONAL </a:t>
                      </a:r>
                      <a:r>
                        <a:rPr kumimoji="0" lang="es-ES" sz="2000" b="1" i="1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(SALA DE TERAPIA)</a:t>
                      </a:r>
                      <a:endParaRPr kumimoji="0" lang="es-ES" sz="20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245688"/>
                  </a:ext>
                </a:extLst>
              </a:tr>
              <a:tr h="776210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13:30</a:t>
                      </a:r>
                      <a:endParaRPr kumimoji="0" lang="es-ES" sz="2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SUPERVISIÓN ABVD </a:t>
                      </a:r>
                      <a:r>
                        <a:rPr kumimoji="0" lang="es-ES" sz="2000" b="1" i="1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(COMEDORES)</a:t>
                      </a:r>
                      <a:endParaRPr kumimoji="0" lang="es-ES" sz="20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483639"/>
                  </a:ext>
                </a:extLst>
              </a:tr>
              <a:tr h="435993">
                <a:tc>
                  <a:txBody>
                    <a:bodyPr/>
                    <a:lstStyle/>
                    <a:p>
                      <a:pPr algn="ctr"/>
                      <a:endParaRPr lang="es-ES" sz="1800">
                        <a:solidFill>
                          <a:schemeClr val="bg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804992"/>
                  </a:ext>
                </a:extLst>
              </a:tr>
              <a:tr h="776210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18:00</a:t>
                      </a:r>
                      <a:endParaRPr kumimoji="0" lang="es-ES" sz="2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ANIMATECA</a:t>
                      </a:r>
                      <a:endParaRPr kumimoji="0" lang="es-ES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>
                        <a:alpha val="7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736382"/>
                  </a:ext>
                </a:extLst>
              </a:tr>
              <a:tr h="776210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19:00</a:t>
                      </a:r>
                      <a:endParaRPr kumimoji="0" lang="es-E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SUPERVISIÓN ABVD </a:t>
                      </a: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(COMEDORES)</a:t>
                      </a:r>
                      <a:endParaRPr kumimoji="0" lang="es-ES" sz="20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566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28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420563"/>
              </p:ext>
            </p:extLst>
          </p:nvPr>
        </p:nvGraphicFramePr>
        <p:xfrm>
          <a:off x="1028700" y="457197"/>
          <a:ext cx="8648700" cy="5993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7497">
                  <a:extLst>
                    <a:ext uri="{9D8B030D-6E8A-4147-A177-3AD203B41FA5}">
                      <a16:colId xmlns:a16="http://schemas.microsoft.com/office/drawing/2014/main" val="3318526396"/>
                    </a:ext>
                  </a:extLst>
                </a:gridCol>
                <a:gridCol w="6181203">
                  <a:extLst>
                    <a:ext uri="{9D8B030D-6E8A-4147-A177-3AD203B41FA5}">
                      <a16:colId xmlns:a16="http://schemas.microsoft.com/office/drawing/2014/main" val="3185172634"/>
                    </a:ext>
                  </a:extLst>
                </a:gridCol>
              </a:tblGrid>
              <a:tr h="792551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>
                          <a:solidFill>
                            <a:srgbClr val="153D7C"/>
                          </a:solidFill>
                          <a:latin typeface="Trebuchet MS" panose="020B0603020202020204" pitchFamily="34" charset="0"/>
                        </a:rPr>
                        <a:t>9:00</a:t>
                      </a:r>
                      <a:endParaRPr lang="es-ES" sz="2800" dirty="0">
                        <a:solidFill>
                          <a:srgbClr val="153D7C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SUPERVISIÓN ABVD </a:t>
                      </a: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(ASEO)</a:t>
                      </a:r>
                      <a:endParaRPr kumimoji="0" lang="es-ES" sz="20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>
                        <a:alpha val="7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965433"/>
                  </a:ext>
                </a:extLst>
              </a:tr>
              <a:tr h="792551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10:00</a:t>
                      </a:r>
                      <a:endParaRPr kumimoji="0" lang="es-E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TRATAMIENTOS </a:t>
                      </a: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(SALA RHB)</a:t>
                      </a:r>
                      <a:endParaRPr kumimoji="0" lang="es-ES" sz="20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496703"/>
                  </a:ext>
                </a:extLst>
              </a:tr>
              <a:tr h="792551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11:00</a:t>
                      </a:r>
                      <a:endParaRPr kumimoji="0" lang="es-ES" sz="2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TERAPIA COGNITIVA </a:t>
                      </a:r>
                      <a:r>
                        <a:rPr kumimoji="0" lang="es-ES" sz="2000" b="1" i="1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(SALA DE TERAPIA)</a:t>
                      </a:r>
                      <a:endParaRPr kumimoji="0" lang="es-ES" sz="20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51812"/>
                  </a:ext>
                </a:extLst>
              </a:tr>
              <a:tr h="792551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12:00</a:t>
                      </a:r>
                      <a:endParaRPr kumimoji="0" lang="es-ES" sz="2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TERAPIA FUNCIONAL </a:t>
                      </a:r>
                      <a:r>
                        <a:rPr kumimoji="0" lang="es-ES" sz="2000" b="1" i="1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(SALA DE TERAPIA)</a:t>
                      </a:r>
                      <a:endParaRPr kumimoji="0" lang="es-ES" sz="20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306982"/>
                  </a:ext>
                </a:extLst>
              </a:tr>
              <a:tr h="792551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13:30</a:t>
                      </a:r>
                      <a:endParaRPr kumimoji="0" lang="es-ES" sz="2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SUPERVISIÓN ABVD </a:t>
                      </a:r>
                      <a:r>
                        <a:rPr kumimoji="0" lang="es-ES" sz="2000" b="1" i="1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(COMEDORES)</a:t>
                      </a:r>
                      <a:endParaRPr kumimoji="0" lang="es-ES" sz="20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955842"/>
                  </a:ext>
                </a:extLst>
              </a:tr>
              <a:tr h="445171">
                <a:tc>
                  <a:txBody>
                    <a:bodyPr/>
                    <a:lstStyle/>
                    <a:p>
                      <a:pPr algn="ctr"/>
                      <a:endParaRPr lang="es-ES" sz="1800" dirty="0">
                        <a:solidFill>
                          <a:srgbClr val="153D7C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 dirty="0">
                        <a:solidFill>
                          <a:srgbClr val="153D7C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804992"/>
                  </a:ext>
                </a:extLst>
              </a:tr>
              <a:tr h="792551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18:00</a:t>
                      </a:r>
                      <a:endParaRPr kumimoji="0" lang="es-ES" sz="2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ANIMATECA</a:t>
                      </a:r>
                      <a:endParaRPr kumimoji="0" lang="es-ES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>
                        <a:alpha val="7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736382"/>
                  </a:ext>
                </a:extLst>
              </a:tr>
              <a:tr h="792551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19:00</a:t>
                      </a:r>
                      <a:endParaRPr kumimoji="0" lang="es-E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SUPERVISIÓN ABVD </a:t>
                      </a: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(COMEDORES)</a:t>
                      </a:r>
                      <a:endParaRPr kumimoji="0" lang="es-ES" sz="20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566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8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324381"/>
              </p:ext>
            </p:extLst>
          </p:nvPr>
        </p:nvGraphicFramePr>
        <p:xfrm>
          <a:off x="1028700" y="494272"/>
          <a:ext cx="8648700" cy="6017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7497">
                  <a:extLst>
                    <a:ext uri="{9D8B030D-6E8A-4147-A177-3AD203B41FA5}">
                      <a16:colId xmlns:a16="http://schemas.microsoft.com/office/drawing/2014/main" val="3318526396"/>
                    </a:ext>
                  </a:extLst>
                </a:gridCol>
                <a:gridCol w="6181203">
                  <a:extLst>
                    <a:ext uri="{9D8B030D-6E8A-4147-A177-3AD203B41FA5}">
                      <a16:colId xmlns:a16="http://schemas.microsoft.com/office/drawing/2014/main" val="3185172634"/>
                    </a:ext>
                  </a:extLst>
                </a:gridCol>
              </a:tblGrid>
              <a:tr h="795819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>
                          <a:solidFill>
                            <a:srgbClr val="153D7C"/>
                          </a:solidFill>
                          <a:latin typeface="Trebuchet MS" panose="020B0603020202020204" pitchFamily="34" charset="0"/>
                        </a:rPr>
                        <a:t>9:00</a:t>
                      </a:r>
                      <a:endParaRPr lang="es-ES" sz="2800" dirty="0">
                        <a:solidFill>
                          <a:srgbClr val="153D7C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B6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SUPERVISIÓN ABVD </a:t>
                      </a: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(ASEO)</a:t>
                      </a:r>
                      <a:endParaRPr kumimoji="0" lang="es-ES" sz="20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B6AA">
                        <a:alpha val="7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965433"/>
                  </a:ext>
                </a:extLst>
              </a:tr>
              <a:tr h="795819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10:00</a:t>
                      </a:r>
                      <a:endParaRPr kumimoji="0" lang="es-E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B6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TRATAMIENTOS </a:t>
                      </a: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(SALA RHB)</a:t>
                      </a:r>
                      <a:endParaRPr kumimoji="0" lang="es-ES" sz="20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B6AA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496703"/>
                  </a:ext>
                </a:extLst>
              </a:tr>
              <a:tr h="795819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11:00</a:t>
                      </a:r>
                      <a:endParaRPr kumimoji="0" lang="es-ES" sz="2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B6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TERAPIA COGNITIVA </a:t>
                      </a:r>
                      <a:r>
                        <a:rPr kumimoji="0" lang="es-ES" sz="2000" b="1" i="1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(SALA DE TERAPIA)</a:t>
                      </a:r>
                      <a:endParaRPr kumimoji="0" lang="es-ES" sz="20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B6AA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51812"/>
                  </a:ext>
                </a:extLst>
              </a:tr>
              <a:tr h="795819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12:00</a:t>
                      </a:r>
                      <a:endParaRPr kumimoji="0" lang="es-ES" sz="2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B6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TERAPIA FUNCIONAL </a:t>
                      </a:r>
                      <a:r>
                        <a:rPr kumimoji="0" lang="es-ES" sz="2000" b="1" i="1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(SALA DE TERAPIA)</a:t>
                      </a:r>
                      <a:endParaRPr kumimoji="0" lang="es-ES" sz="20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B6AA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589973"/>
                  </a:ext>
                </a:extLst>
              </a:tr>
              <a:tr h="795819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13:30</a:t>
                      </a:r>
                      <a:endParaRPr kumimoji="0" lang="es-ES" sz="2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B6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SUPERVISIÓN ABVD </a:t>
                      </a:r>
                      <a:r>
                        <a:rPr kumimoji="0" lang="es-ES" sz="2000" b="1" i="1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(COMEDORES)</a:t>
                      </a:r>
                      <a:endParaRPr kumimoji="0" lang="es-ES" sz="20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B6AA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813325"/>
                  </a:ext>
                </a:extLst>
              </a:tr>
              <a:tr h="447007">
                <a:tc>
                  <a:txBody>
                    <a:bodyPr/>
                    <a:lstStyle/>
                    <a:p>
                      <a:pPr algn="ctr"/>
                      <a:endParaRPr lang="es-ES" sz="1800" dirty="0">
                        <a:solidFill>
                          <a:srgbClr val="153D7C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800" dirty="0">
                        <a:solidFill>
                          <a:srgbClr val="153D7C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8804992"/>
                  </a:ext>
                </a:extLst>
              </a:tr>
              <a:tr h="795819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18:00</a:t>
                      </a:r>
                      <a:endParaRPr kumimoji="0" lang="es-ES" sz="2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B6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ANIMATECA</a:t>
                      </a:r>
                      <a:endParaRPr kumimoji="0" lang="es-ES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B6AA">
                        <a:alpha val="7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736382"/>
                  </a:ext>
                </a:extLst>
              </a:tr>
              <a:tr h="795819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19:00</a:t>
                      </a:r>
                      <a:endParaRPr kumimoji="0" lang="es-E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B6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SUPERVISIÓN ABVD </a:t>
                      </a: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(COMEDORES)</a:t>
                      </a:r>
                      <a:endParaRPr kumimoji="0" lang="es-ES" sz="20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B6AA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566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276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497715"/>
              </p:ext>
            </p:extLst>
          </p:nvPr>
        </p:nvGraphicFramePr>
        <p:xfrm>
          <a:off x="1028700" y="494269"/>
          <a:ext cx="8648700" cy="5931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7497">
                  <a:extLst>
                    <a:ext uri="{9D8B030D-6E8A-4147-A177-3AD203B41FA5}">
                      <a16:colId xmlns:a16="http://schemas.microsoft.com/office/drawing/2014/main" val="3318526396"/>
                    </a:ext>
                  </a:extLst>
                </a:gridCol>
                <a:gridCol w="6181203">
                  <a:extLst>
                    <a:ext uri="{9D8B030D-6E8A-4147-A177-3AD203B41FA5}">
                      <a16:colId xmlns:a16="http://schemas.microsoft.com/office/drawing/2014/main" val="3185172634"/>
                    </a:ext>
                  </a:extLst>
                </a:gridCol>
              </a:tblGrid>
              <a:tr h="78438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9:00</a:t>
                      </a:r>
                      <a:endParaRPr lang="es-ES" sz="2800" dirty="0">
                        <a:solidFill>
                          <a:schemeClr val="bg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SUPERVISIÓN ABVD </a:t>
                      </a: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(ASEO)</a:t>
                      </a:r>
                      <a:endParaRPr kumimoji="0" lang="es-ES" sz="20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>
                        <a:alpha val="7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965433"/>
                  </a:ext>
                </a:extLst>
              </a:tr>
              <a:tr h="784380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10:00</a:t>
                      </a:r>
                      <a:endParaRPr kumimoji="0" lang="es-E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TRATAMIENTOS </a:t>
                      </a: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(SALA RHB)</a:t>
                      </a:r>
                      <a:endParaRPr kumimoji="0" lang="es-ES" sz="20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496703"/>
                  </a:ext>
                </a:extLst>
              </a:tr>
              <a:tr h="784380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11:00</a:t>
                      </a:r>
                      <a:endParaRPr kumimoji="0" lang="es-ES" sz="2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TERAPIA COGNITIVA </a:t>
                      </a:r>
                      <a:r>
                        <a:rPr kumimoji="0" lang="es-ES" sz="2000" b="1" i="1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(SALA DE TERAPIA)</a:t>
                      </a:r>
                      <a:endParaRPr kumimoji="0" lang="es-ES" sz="20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51812"/>
                  </a:ext>
                </a:extLst>
              </a:tr>
              <a:tr h="784380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12:00</a:t>
                      </a:r>
                      <a:endParaRPr kumimoji="0" lang="es-ES" sz="2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TERAPIA FUNCIONAL </a:t>
                      </a:r>
                      <a:r>
                        <a:rPr kumimoji="0" lang="es-ES" sz="2000" b="1" i="1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(SALA DE TERAPIA)</a:t>
                      </a:r>
                      <a:endParaRPr kumimoji="0" lang="es-ES" sz="20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663376"/>
                  </a:ext>
                </a:extLst>
              </a:tr>
              <a:tr h="784380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13:30</a:t>
                      </a:r>
                      <a:endParaRPr kumimoji="0" lang="es-ES" sz="2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SUPERVISIÓN ABVD </a:t>
                      </a:r>
                      <a:r>
                        <a:rPr kumimoji="0" lang="es-ES" sz="2000" b="1" i="1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(COMEDORES)</a:t>
                      </a:r>
                      <a:endParaRPr kumimoji="0" lang="es-ES" sz="20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738828"/>
                  </a:ext>
                </a:extLst>
              </a:tr>
              <a:tr h="440582">
                <a:tc>
                  <a:txBody>
                    <a:bodyPr/>
                    <a:lstStyle/>
                    <a:p>
                      <a:pPr algn="ctr"/>
                      <a:endParaRPr lang="es-ES" sz="1800">
                        <a:solidFill>
                          <a:schemeClr val="bg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804992"/>
                  </a:ext>
                </a:extLst>
              </a:tr>
              <a:tr h="784380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18:00</a:t>
                      </a:r>
                      <a:endParaRPr kumimoji="0" lang="es-ES" sz="2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ANIMATECA</a:t>
                      </a:r>
                      <a:endParaRPr kumimoji="0" lang="es-ES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>
                        <a:alpha val="7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736382"/>
                  </a:ext>
                </a:extLst>
              </a:tr>
              <a:tr h="784380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19:00</a:t>
                      </a:r>
                      <a:endParaRPr kumimoji="0" lang="es-E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SUPERVISIÓN ABVD </a:t>
                      </a:r>
                      <a:r>
                        <a:rPr kumimoji="0" lang="es-ES" sz="2000" b="1" i="1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(COMEDORES)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566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45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565972"/>
              </p:ext>
            </p:extLst>
          </p:nvPr>
        </p:nvGraphicFramePr>
        <p:xfrm>
          <a:off x="1028700" y="494272"/>
          <a:ext cx="8648700" cy="6017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7497">
                  <a:extLst>
                    <a:ext uri="{9D8B030D-6E8A-4147-A177-3AD203B41FA5}">
                      <a16:colId xmlns:a16="http://schemas.microsoft.com/office/drawing/2014/main" val="3318526396"/>
                    </a:ext>
                  </a:extLst>
                </a:gridCol>
                <a:gridCol w="6181203">
                  <a:extLst>
                    <a:ext uri="{9D8B030D-6E8A-4147-A177-3AD203B41FA5}">
                      <a16:colId xmlns:a16="http://schemas.microsoft.com/office/drawing/2014/main" val="3185172634"/>
                    </a:ext>
                  </a:extLst>
                </a:gridCol>
              </a:tblGrid>
              <a:tr h="795819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>
                          <a:solidFill>
                            <a:srgbClr val="153D7C"/>
                          </a:solidFill>
                          <a:latin typeface="Trebuchet MS" panose="020B0603020202020204" pitchFamily="34" charset="0"/>
                        </a:rPr>
                        <a:t>9:00</a:t>
                      </a:r>
                      <a:endParaRPr lang="es-ES" sz="2800" dirty="0">
                        <a:solidFill>
                          <a:srgbClr val="153D7C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SUPERVISIÓN ABVD </a:t>
                      </a: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(ASEO)</a:t>
                      </a:r>
                      <a:endParaRPr kumimoji="0" lang="es-ES" sz="20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>
                        <a:alpha val="7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965433"/>
                  </a:ext>
                </a:extLst>
              </a:tr>
              <a:tr h="795819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10:00</a:t>
                      </a:r>
                      <a:endParaRPr kumimoji="0" lang="es-E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TRATAMIENTOS </a:t>
                      </a: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(SALA RHB)</a:t>
                      </a:r>
                      <a:endParaRPr kumimoji="0" lang="es-ES" sz="20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496703"/>
                  </a:ext>
                </a:extLst>
              </a:tr>
              <a:tr h="795819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11:00</a:t>
                      </a:r>
                      <a:endParaRPr kumimoji="0" lang="es-ES" sz="2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TERAPIA COGNITIVA </a:t>
                      </a:r>
                      <a:r>
                        <a:rPr kumimoji="0" lang="es-ES" sz="2000" b="1" i="1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(SALA DE TERAPIA)</a:t>
                      </a:r>
                      <a:endParaRPr kumimoji="0" lang="es-ES" sz="20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51812"/>
                  </a:ext>
                </a:extLst>
              </a:tr>
              <a:tr h="795819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12:00</a:t>
                      </a:r>
                      <a:endParaRPr kumimoji="0" lang="es-ES" sz="2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TERAPIA FUNCIONAL </a:t>
                      </a:r>
                      <a:r>
                        <a:rPr kumimoji="0" lang="es-ES" sz="2000" b="1" i="1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(SALA DE TERAPIA)</a:t>
                      </a:r>
                      <a:endParaRPr kumimoji="0" lang="es-ES" sz="20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939234"/>
                  </a:ext>
                </a:extLst>
              </a:tr>
              <a:tr h="795819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13:30</a:t>
                      </a:r>
                      <a:endParaRPr kumimoji="0" lang="es-ES" sz="2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SUPERVISIÓN ABVD </a:t>
                      </a: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(COMEDORES)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919383"/>
                  </a:ext>
                </a:extLst>
              </a:tr>
              <a:tr h="447007">
                <a:tc>
                  <a:txBody>
                    <a:bodyPr/>
                    <a:lstStyle/>
                    <a:p>
                      <a:pPr algn="ctr"/>
                      <a:endParaRPr lang="es-ES" sz="1800" dirty="0">
                        <a:solidFill>
                          <a:srgbClr val="153D7C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 dirty="0">
                        <a:solidFill>
                          <a:srgbClr val="153D7C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804992"/>
                  </a:ext>
                </a:extLst>
              </a:tr>
              <a:tr h="795819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16:00</a:t>
                      </a:r>
                      <a:endParaRPr kumimoji="0" lang="es-ES" sz="2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ANIMATECA</a:t>
                      </a:r>
                      <a:endParaRPr kumimoji="0" lang="es-ES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>
                        <a:alpha val="7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736382"/>
                  </a:ext>
                </a:extLst>
              </a:tr>
              <a:tr h="795819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17:00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SUPERVISIÓN ABVD </a:t>
                      </a:r>
                      <a:r>
                        <a:rPr kumimoji="0" lang="es-ES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(COMEDORES)</a:t>
                      </a:r>
                      <a:endParaRPr kumimoji="0" lang="es-ES" sz="20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BB86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566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392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749839"/>
              </p:ext>
            </p:extLst>
          </p:nvPr>
        </p:nvGraphicFramePr>
        <p:xfrm>
          <a:off x="1065771" y="2106936"/>
          <a:ext cx="8648700" cy="3236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7497">
                  <a:extLst>
                    <a:ext uri="{9D8B030D-6E8A-4147-A177-3AD203B41FA5}">
                      <a16:colId xmlns:a16="http://schemas.microsoft.com/office/drawing/2014/main" val="3318526396"/>
                    </a:ext>
                  </a:extLst>
                </a:gridCol>
                <a:gridCol w="6181203">
                  <a:extLst>
                    <a:ext uri="{9D8B030D-6E8A-4147-A177-3AD203B41FA5}">
                      <a16:colId xmlns:a16="http://schemas.microsoft.com/office/drawing/2014/main" val="3185172634"/>
                    </a:ext>
                  </a:extLst>
                </a:gridCol>
              </a:tblGrid>
              <a:tr h="908706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>
                          <a:solidFill>
                            <a:srgbClr val="153D7C"/>
                          </a:solidFill>
                          <a:latin typeface="Trebuchet MS" panose="020B0603020202020204" pitchFamily="34" charset="0"/>
                        </a:rPr>
                        <a:t>10:00</a:t>
                      </a:r>
                      <a:endParaRPr lang="es-ES" sz="2800" dirty="0">
                        <a:solidFill>
                          <a:srgbClr val="153D7C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B6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JUEGOS DE MESA</a:t>
                      </a:r>
                      <a:endParaRPr kumimoji="0" lang="es-ES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B6AA">
                        <a:alpha val="7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965433"/>
                  </a:ext>
                </a:extLst>
              </a:tr>
              <a:tr h="908706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11:00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B6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MISA TELEVISADA</a:t>
                      </a:r>
                      <a:endParaRPr kumimoji="0" lang="es-ES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B6AA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496703"/>
                  </a:ext>
                </a:extLst>
              </a:tr>
              <a:tr h="908706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12:00</a:t>
                      </a:r>
                      <a:endParaRPr kumimoji="0" lang="es-ES" sz="2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B6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153D7C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GERONTOGIMNASIA / BINGO</a:t>
                      </a:r>
                      <a:endParaRPr kumimoji="0" lang="es-ES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53D7C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5B6AA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51812"/>
                  </a:ext>
                </a:extLst>
              </a:tr>
              <a:tr h="510415">
                <a:tc>
                  <a:txBody>
                    <a:bodyPr/>
                    <a:lstStyle/>
                    <a:p>
                      <a:pPr algn="ctr"/>
                      <a:endParaRPr lang="es-ES" sz="1800" dirty="0">
                        <a:solidFill>
                          <a:srgbClr val="153D7C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sz="1800" dirty="0">
                        <a:solidFill>
                          <a:srgbClr val="153D7C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8804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34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522823"/>
              </p:ext>
            </p:extLst>
          </p:nvPr>
        </p:nvGraphicFramePr>
        <p:xfrm>
          <a:off x="1053414" y="2156363"/>
          <a:ext cx="8648700" cy="3236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7497">
                  <a:extLst>
                    <a:ext uri="{9D8B030D-6E8A-4147-A177-3AD203B41FA5}">
                      <a16:colId xmlns:a16="http://schemas.microsoft.com/office/drawing/2014/main" val="3318526396"/>
                    </a:ext>
                  </a:extLst>
                </a:gridCol>
                <a:gridCol w="6181203">
                  <a:extLst>
                    <a:ext uri="{9D8B030D-6E8A-4147-A177-3AD203B41FA5}">
                      <a16:colId xmlns:a16="http://schemas.microsoft.com/office/drawing/2014/main" val="3185172634"/>
                    </a:ext>
                  </a:extLst>
                </a:gridCol>
              </a:tblGrid>
              <a:tr h="908706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 smtClean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10:00</a:t>
                      </a:r>
                      <a:endParaRPr lang="es-ES" sz="2800" dirty="0">
                        <a:solidFill>
                          <a:schemeClr val="bg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JUEGOS DE MESA</a:t>
                      </a:r>
                      <a:endParaRPr kumimoji="0" lang="es-ES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>
                        <a:alpha val="7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965433"/>
                  </a:ext>
                </a:extLst>
              </a:tr>
              <a:tr h="908706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11:00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MISA TELEVISADA</a:t>
                      </a:r>
                      <a:endParaRPr kumimoji="0" lang="es-ES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496703"/>
                  </a:ext>
                </a:extLst>
              </a:tr>
              <a:tr h="908706"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12:00</a:t>
                      </a:r>
                      <a:endParaRPr kumimoji="0" lang="es-ES" sz="2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GERONTOGIMNASIA / BINGO</a:t>
                      </a:r>
                      <a:endParaRPr kumimoji="0" lang="es-ES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53D7C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851812"/>
                  </a:ext>
                </a:extLst>
              </a:tr>
              <a:tr h="510415">
                <a:tc>
                  <a:txBody>
                    <a:bodyPr/>
                    <a:lstStyle/>
                    <a:p>
                      <a:pPr algn="ctr"/>
                      <a:endParaRPr lang="es-ES" sz="1800">
                        <a:solidFill>
                          <a:schemeClr val="bg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800" dirty="0">
                        <a:latin typeface="Trebuchet MS" panose="020B0603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804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335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232</Words>
  <Application>Microsoft Office PowerPoint</Application>
  <PresentationFormat>Personalizado</PresentationFormat>
  <Paragraphs>82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Trebuchet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ORPEA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ES-Javier VELILLA</dc:creator>
  <cp:lastModifiedBy>ES-20043-Terapia 02 CORDOBA SIERRA</cp:lastModifiedBy>
  <cp:revision>12</cp:revision>
  <dcterms:created xsi:type="dcterms:W3CDTF">2021-11-25T11:49:22Z</dcterms:created>
  <dcterms:modified xsi:type="dcterms:W3CDTF">2021-12-09T12:20:06Z</dcterms:modified>
</cp:coreProperties>
</file>