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2" r:id="rId4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0DD51-7F66-4054-817F-4902B1F2E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A7AD05-9361-402D-B1C2-88365A97D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0E7537-CD84-47CA-880E-34157A63E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602A84-EF0A-487C-81AA-A892C9E2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052D24-F608-4BAB-B191-5D117AAF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07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85B8D-51AA-49A3-87B2-F3E5CBB47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F3BE2F-401B-4156-842F-04E5553C8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9835E6-1228-400E-ABD7-E7683A056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C2A407-63E4-4EE0-93E3-32379C5F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E800CD-6D7B-45C1-99D7-169274D1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63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A45B1D-624C-4D9B-B005-D08E20E57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A08AA3-0E67-49D5-AE77-008C6D4E7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2347F6-6556-4D1A-AD61-0E7DAF894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DF6682-067D-4004-8331-945F3372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62B988-4240-42B5-874F-28A67F96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320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2D0FA2-757D-45DD-B65E-7388A0CF4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343DDA-3EC9-406A-B64F-3C9DCFCF1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DB7CD3-4442-4873-A9B7-F640F9E7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1A9CCB-8E50-4BE9-A7DF-58E09E17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9873DC-29FF-4C78-9E90-CD0EEEE3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20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49F51-1772-41A1-94C5-6B3D4744E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E4FAEA-81B2-468C-B5D1-627A80859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1792A9-E247-4C8F-8530-49017A3B7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1DF269-8385-4E2E-9A60-F64AC154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CED54D-6C4D-4061-A8FF-6948059BE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573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DAF3CB-4E58-4B35-8E02-505020318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B177A4-A919-49F0-BF4A-3BAAE8C2C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8CED95-BE4B-4AA5-9BEF-A98BCAF97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75AC52-FC44-4E2A-953E-2C2C483DA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5C5A0D-C113-4C35-A305-F98170593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562A34-685B-4DB1-9B57-C92F1568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09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2FD1E-F0F8-43A0-8A08-273ADDC2A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E0642-0FD1-4C69-8855-3FDBDC89D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A5A31C-3606-4F36-BD47-8D9E072D3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252991-BB05-4A36-9371-577DC5615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23AF75B-F4B4-408A-93E6-99D27E932A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4E0454-2BA5-4F90-A1E6-741E833CF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2948D8-AE14-4315-9FC7-C4DE6B372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8165E3-B990-4508-80C9-E867A5EFD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76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D1A27-F507-4DEE-896A-E2D91D84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1998956-5383-4D36-AA16-732757BBE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F67DCD-285A-4B51-9CD9-07FDAFDC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389FFB6-15CD-456A-9B7D-7D0059D82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43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EB20DAA-6A8C-41A9-ACE2-DF527764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74FEDC-8ED9-4657-BEA0-DF50B5A6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37271B-3ACE-4B4C-816D-9272E92AB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854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FEE06-AC24-4009-A534-5C701FBC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CA055F-802C-4DF7-A612-DB91FBB1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A22DB7-AE1E-4D53-B3B1-BBDDB687C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817990-F939-45C4-A5C6-05932160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DF8CFE-4AA9-469D-9A4B-693053861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78B492-E041-46A2-AFAE-FC4A2192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50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0A468A-CC15-468C-9910-C8D038B90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9700DF7-2028-4122-BD1F-C60B31170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29C97E-C5F9-4EAE-8AC9-704EE6CA3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989332-1952-4DEF-A155-7F00F99DF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259B2D-43AC-485C-A535-3A08743C1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DA28F2-FC5F-4595-9B9D-1E07A743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81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8C5EA9-CFE4-4263-B41B-6B1FB29F5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FBD425-1A8A-4980-B58D-0170B7A10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A0D693-BE69-4EE7-9D7E-550F4D179F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CC6E-87CE-452A-BE1C-74C26018950D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6DE2A3-5F9E-4061-969E-D45D96A436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53BE58-8060-422B-991D-C4E52AD41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2CA0E-4008-4BE6-B2F7-EE98EDA86B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73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35">
            <a:extLst>
              <a:ext uri="{FF2B5EF4-FFF2-40B4-BE49-F238E27FC236}">
                <a16:creationId xmlns:a16="http://schemas.microsoft.com/office/drawing/2014/main" id="{CFC2B263-50AD-4423-9405-62AD2B257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061" y="1310139"/>
            <a:ext cx="9763878" cy="338554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es-ES"/>
            </a:defPPr>
            <a:lvl1pPr algn="ctr">
              <a:spcBef>
                <a:spcPct val="50000"/>
              </a:spcBef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latin typeface="Times New Roman" panose="02020603050405020304" pitchFamily="18" charset="0"/>
              </a:defRPr>
            </a:lvl2pPr>
            <a:lvl3pPr marL="1143000" indent="-228600">
              <a:defRPr sz="2400">
                <a:latin typeface="Times New Roman" panose="02020603050405020304" pitchFamily="18" charset="0"/>
              </a:defRPr>
            </a:lvl3pPr>
            <a:lvl4pPr marL="1600200" indent="-228600">
              <a:defRPr sz="2400">
                <a:latin typeface="Times New Roman" panose="02020603050405020304" pitchFamily="18" charset="0"/>
              </a:defRPr>
            </a:lvl4pPr>
            <a:lvl5pPr marL="2057400" indent="-228600">
              <a:defRPr sz="2400"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9pPr>
          </a:lstStyle>
          <a:p>
            <a:r>
              <a:rPr lang="es-ES_tradnl" altLang="es-ES" sz="1600" dirty="0"/>
              <a:t>DIRECCIÓN RESIDENCIA – RBLE. SISTEMA GESTIÓN DE LA CALIDAD</a:t>
            </a:r>
          </a:p>
        </p:txBody>
      </p:sp>
      <p:sp>
        <p:nvSpPr>
          <p:cNvPr id="7" name="Text Box 1047">
            <a:extLst>
              <a:ext uri="{FF2B5EF4-FFF2-40B4-BE49-F238E27FC236}">
                <a16:creationId xmlns:a16="http://schemas.microsoft.com/office/drawing/2014/main" id="{E2FCDACC-D730-4518-BAF3-4BD699640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6929" y="2025230"/>
            <a:ext cx="3871609" cy="30777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DIRECCIÓN ADJUNTA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D3AE4D0-BD82-46C2-B3F9-099C60059D9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886" y="1727500"/>
            <a:ext cx="1470660" cy="678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C6910821-1324-4E84-8FE4-135906631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563" y="2377124"/>
            <a:ext cx="6097524" cy="343052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17251A0-BC77-41C7-95D7-8C0345D551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84" y="2377124"/>
            <a:ext cx="6097524" cy="3430524"/>
          </a:xfrm>
          <a:prstGeom prst="rect">
            <a:avLst/>
          </a:prstGeom>
        </p:spPr>
      </p:pic>
      <p:pic>
        <p:nvPicPr>
          <p:cNvPr id="1026" name="Imagen 1">
            <a:extLst>
              <a:ext uri="{FF2B5EF4-FFF2-40B4-BE49-F238E27FC236}">
                <a16:creationId xmlns:a16="http://schemas.microsoft.com/office/drawing/2014/main" id="{9E6BCC6D-053B-4AC1-B6F6-A58EB9BDD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318" y="177973"/>
            <a:ext cx="159226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19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1">
            <a:extLst>
              <a:ext uri="{FF2B5EF4-FFF2-40B4-BE49-F238E27FC236}">
                <a16:creationId xmlns:a16="http://schemas.microsoft.com/office/drawing/2014/main" id="{76883C15-E681-4085-A19C-7C4B7EE5C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5168" y="4247435"/>
            <a:ext cx="1916034" cy="1668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 sz="800">
              <a:latin typeface="Verdana" panose="020B0604030504040204" pitchFamily="34" charset="0"/>
            </a:endParaRPr>
          </a:p>
        </p:txBody>
      </p:sp>
      <p:sp>
        <p:nvSpPr>
          <p:cNvPr id="10243" name="Rectangle 79">
            <a:extLst>
              <a:ext uri="{FF2B5EF4-FFF2-40B4-BE49-F238E27FC236}">
                <a16:creationId xmlns:a16="http://schemas.microsoft.com/office/drawing/2014/main" id="{A76D06C1-74C2-40E7-BD64-53271377C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851" y="4315977"/>
            <a:ext cx="1751516" cy="1627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 sz="800">
              <a:latin typeface="Verdana" panose="020B0604030504040204" pitchFamily="34" charset="0"/>
            </a:endParaRPr>
          </a:p>
        </p:txBody>
      </p:sp>
      <p:sp>
        <p:nvSpPr>
          <p:cNvPr id="10244" name="AutoShape 20">
            <a:extLst>
              <a:ext uri="{FF2B5EF4-FFF2-40B4-BE49-F238E27FC236}">
                <a16:creationId xmlns:a16="http://schemas.microsoft.com/office/drawing/2014/main" id="{B9D8BAAA-C14D-4920-8FCA-81873BDEC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4" y="3109914"/>
            <a:ext cx="1323976" cy="1081087"/>
          </a:xfrm>
          <a:prstGeom prst="downArrowCallout">
            <a:avLst>
              <a:gd name="adj1" fmla="val 25000"/>
              <a:gd name="adj2" fmla="val 25000"/>
              <a:gd name="adj3" fmla="val 19705"/>
              <a:gd name="adj4" fmla="val 6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ES" dirty="0"/>
          </a:p>
        </p:txBody>
      </p:sp>
      <p:sp>
        <p:nvSpPr>
          <p:cNvPr id="10245" name="AutoShape 21">
            <a:extLst>
              <a:ext uri="{FF2B5EF4-FFF2-40B4-BE49-F238E27FC236}">
                <a16:creationId xmlns:a16="http://schemas.microsoft.com/office/drawing/2014/main" id="{D60E86B1-AFDE-452A-A22F-38AB914EE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7168" y="3109914"/>
            <a:ext cx="2969530" cy="1081087"/>
          </a:xfrm>
          <a:prstGeom prst="downArrowCallout">
            <a:avLst>
              <a:gd name="adj1" fmla="val 41740"/>
              <a:gd name="adj2" fmla="val 41740"/>
              <a:gd name="adj3" fmla="val 16667"/>
              <a:gd name="adj4" fmla="val 6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ES"/>
          </a:p>
        </p:txBody>
      </p:sp>
      <p:sp>
        <p:nvSpPr>
          <p:cNvPr id="10247" name="Text Box 23">
            <a:extLst>
              <a:ext uri="{FF2B5EF4-FFF2-40B4-BE49-F238E27FC236}">
                <a16:creationId xmlns:a16="http://schemas.microsoft.com/office/drawing/2014/main" id="{3702CA47-8173-4394-8E96-EDE926B8F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119" y="3200401"/>
            <a:ext cx="1539181" cy="43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15000"/>
              </a:lnSpc>
              <a:spcBef>
                <a:spcPct val="50000"/>
              </a:spcBef>
            </a:pPr>
            <a:r>
              <a:rPr lang="es-ES" alt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ÁREA DE ATENCIÓN PERSONAL BÁSICA</a:t>
            </a:r>
          </a:p>
        </p:txBody>
      </p:sp>
      <p:sp>
        <p:nvSpPr>
          <p:cNvPr id="10248" name="Rectangle 24">
            <a:extLst>
              <a:ext uri="{FF2B5EF4-FFF2-40B4-BE49-F238E27FC236}">
                <a16:creationId xmlns:a16="http://schemas.microsoft.com/office/drawing/2014/main" id="{2509849F-9C64-4880-B451-774D5F78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4039" y="4267201"/>
            <a:ext cx="3468164" cy="1668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 sz="800">
              <a:latin typeface="Verdana" panose="020B0604030504040204" pitchFamily="34" charset="0"/>
            </a:endParaRPr>
          </a:p>
        </p:txBody>
      </p:sp>
      <p:sp>
        <p:nvSpPr>
          <p:cNvPr id="10249" name="Text Box 25">
            <a:extLst>
              <a:ext uri="{FF2B5EF4-FFF2-40B4-BE49-F238E27FC236}">
                <a16:creationId xmlns:a16="http://schemas.microsoft.com/office/drawing/2014/main" id="{1EB96870-4E13-43AA-AAE6-CA50AFC99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0108" y="3190674"/>
            <a:ext cx="2647374" cy="283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  <a:spcBef>
                <a:spcPct val="50000"/>
              </a:spcBef>
            </a:pPr>
            <a:r>
              <a:rPr lang="es-ES" alt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ÁREA DE ATENCIÓN SANITARIA</a:t>
            </a:r>
          </a:p>
        </p:txBody>
      </p:sp>
      <p:sp>
        <p:nvSpPr>
          <p:cNvPr id="10251" name="Text Box 33">
            <a:extLst>
              <a:ext uri="{FF2B5EF4-FFF2-40B4-BE49-F238E27FC236}">
                <a16:creationId xmlns:a16="http://schemas.microsoft.com/office/drawing/2014/main" id="{A3DE99EF-0C7F-4A19-B8EE-B913AB880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118" y="942103"/>
            <a:ext cx="9944689" cy="338554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SERVICIOS ASISTENCIALES</a:t>
            </a:r>
          </a:p>
        </p:txBody>
      </p:sp>
      <p:sp>
        <p:nvSpPr>
          <p:cNvPr id="10252" name="Text Box 34">
            <a:extLst>
              <a:ext uri="{FF2B5EF4-FFF2-40B4-BE49-F238E27FC236}">
                <a16:creationId xmlns:a16="http://schemas.microsoft.com/office/drawing/2014/main" id="{23580474-A6F0-493E-9892-49B35563D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119" y="1687280"/>
            <a:ext cx="9967525" cy="276999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es-ES"/>
            </a:defPPr>
            <a:lvl1pPr algn="ctr">
              <a:spcBef>
                <a:spcPct val="50000"/>
              </a:spcBef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latin typeface="Times New Roman" panose="02020603050405020304" pitchFamily="18" charset="0"/>
              </a:defRPr>
            </a:lvl2pPr>
            <a:lvl3pPr marL="1143000" indent="-228600">
              <a:defRPr sz="2400">
                <a:latin typeface="Times New Roman" panose="02020603050405020304" pitchFamily="18" charset="0"/>
              </a:defRPr>
            </a:lvl3pPr>
            <a:lvl4pPr marL="1600200" indent="-228600">
              <a:defRPr sz="2400">
                <a:latin typeface="Times New Roman" panose="02020603050405020304" pitchFamily="18" charset="0"/>
              </a:defRPr>
            </a:lvl4pPr>
            <a:lvl5pPr marL="2057400" indent="-228600">
              <a:defRPr sz="2400"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9pPr>
          </a:lstStyle>
          <a:p>
            <a:r>
              <a:rPr lang="es-ES_tradnl" altLang="es-ES" dirty="0">
                <a:solidFill>
                  <a:schemeClr val="bg1"/>
                </a:solidFill>
              </a:rPr>
              <a:t>EQUIPO MULTIDISCIPLINAR RESIDENCIA ALDAY</a:t>
            </a:r>
          </a:p>
        </p:txBody>
      </p:sp>
      <p:cxnSp>
        <p:nvCxnSpPr>
          <p:cNvPr id="10253" name="AutoShape 35">
            <a:extLst>
              <a:ext uri="{FF2B5EF4-FFF2-40B4-BE49-F238E27FC236}">
                <a16:creationId xmlns:a16="http://schemas.microsoft.com/office/drawing/2014/main" id="{A5D16246-8D82-4F66-A4C9-77FF05613B29}"/>
              </a:ext>
            </a:extLst>
          </p:cNvPr>
          <p:cNvCxnSpPr>
            <a:cxnSpLocks noChangeShapeType="1"/>
            <a:stCxn id="10252" idx="2"/>
            <a:endCxn id="10244" idx="0"/>
          </p:cNvCxnSpPr>
          <p:nvPr/>
        </p:nvCxnSpPr>
        <p:spPr bwMode="auto">
          <a:xfrm rot="5400000">
            <a:off x="3542630" y="426661"/>
            <a:ext cx="1145635" cy="422087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AutoShape 36">
            <a:extLst>
              <a:ext uri="{FF2B5EF4-FFF2-40B4-BE49-F238E27FC236}">
                <a16:creationId xmlns:a16="http://schemas.microsoft.com/office/drawing/2014/main" id="{10D6E27B-7DB6-40DC-AF1F-9D257E00EA1D}"/>
              </a:ext>
            </a:extLst>
          </p:cNvPr>
          <p:cNvCxnSpPr>
            <a:cxnSpLocks noChangeShapeType="1"/>
            <a:stCxn id="10252" idx="2"/>
            <a:endCxn id="10245" idx="0"/>
          </p:cNvCxnSpPr>
          <p:nvPr/>
        </p:nvCxnSpPr>
        <p:spPr bwMode="auto">
          <a:xfrm rot="5400000">
            <a:off x="5011091" y="1895122"/>
            <a:ext cx="1145635" cy="128394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5" name="AutoShape 37">
            <a:extLst>
              <a:ext uri="{FF2B5EF4-FFF2-40B4-BE49-F238E27FC236}">
                <a16:creationId xmlns:a16="http://schemas.microsoft.com/office/drawing/2014/main" id="{7B8AE36B-D088-4D35-9865-63081C5F2D2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161120" y="2260708"/>
            <a:ext cx="1159527" cy="56583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6" name="AutoShape 38">
            <a:extLst>
              <a:ext uri="{FF2B5EF4-FFF2-40B4-BE49-F238E27FC236}">
                <a16:creationId xmlns:a16="http://schemas.microsoft.com/office/drawing/2014/main" id="{534C04D9-F66C-434C-B9BF-6FFEC171BCB9}"/>
              </a:ext>
            </a:extLst>
          </p:cNvPr>
          <p:cNvCxnSpPr>
            <a:cxnSpLocks noChangeShapeType="1"/>
            <a:stCxn id="10252" idx="2"/>
            <a:endCxn id="10259" idx="0"/>
          </p:cNvCxnSpPr>
          <p:nvPr/>
        </p:nvCxnSpPr>
        <p:spPr bwMode="auto">
          <a:xfrm rot="16200000" flipH="1">
            <a:off x="7526325" y="663835"/>
            <a:ext cx="1157110" cy="375799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8" name="AutoShape 77">
            <a:extLst>
              <a:ext uri="{FF2B5EF4-FFF2-40B4-BE49-F238E27FC236}">
                <a16:creationId xmlns:a16="http://schemas.microsoft.com/office/drawing/2014/main" id="{A55CC908-AF70-43AC-884E-AB29CB9F1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8458" y="3093106"/>
            <a:ext cx="1559323" cy="1120754"/>
          </a:xfrm>
          <a:prstGeom prst="downArrowCallout">
            <a:avLst>
              <a:gd name="adj1" fmla="val 25000"/>
              <a:gd name="adj2" fmla="val 25000"/>
              <a:gd name="adj3" fmla="val 19705"/>
              <a:gd name="adj4" fmla="val 6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9" name="AutoShape 80">
            <a:extLst>
              <a:ext uri="{FF2B5EF4-FFF2-40B4-BE49-F238E27FC236}">
                <a16:creationId xmlns:a16="http://schemas.microsoft.com/office/drawing/2014/main" id="{2867695A-3C41-47F5-9460-FA7B00F93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4734" y="3121389"/>
            <a:ext cx="1578289" cy="1058135"/>
          </a:xfrm>
          <a:prstGeom prst="downArrowCallout">
            <a:avLst>
              <a:gd name="adj1" fmla="val 41740"/>
              <a:gd name="adj2" fmla="val 41740"/>
              <a:gd name="adj3" fmla="val 16667"/>
              <a:gd name="adj4" fmla="val 6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ES"/>
          </a:p>
        </p:txBody>
      </p:sp>
      <p:sp>
        <p:nvSpPr>
          <p:cNvPr id="10263" name="Text Box 106">
            <a:extLst>
              <a:ext uri="{FF2B5EF4-FFF2-40B4-BE49-F238E27FC236}">
                <a16:creationId xmlns:a16="http://schemas.microsoft.com/office/drawing/2014/main" id="{AC3977C1-52B5-4B99-98DA-8D2E47650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2894" y="4392834"/>
            <a:ext cx="1111683" cy="246221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Psicóloga</a:t>
            </a:r>
          </a:p>
        </p:txBody>
      </p:sp>
      <p:sp>
        <p:nvSpPr>
          <p:cNvPr id="10264" name="Text Box 107">
            <a:extLst>
              <a:ext uri="{FF2B5EF4-FFF2-40B4-BE49-F238E27FC236}">
                <a16:creationId xmlns:a16="http://schemas.microsoft.com/office/drawing/2014/main" id="{43EEC649-67D7-454B-951B-171D39861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1" y="5362576"/>
            <a:ext cx="1014413" cy="246221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Fisioterapeuta</a:t>
            </a:r>
          </a:p>
        </p:txBody>
      </p:sp>
      <p:sp>
        <p:nvSpPr>
          <p:cNvPr id="10265" name="Text Box 108">
            <a:extLst>
              <a:ext uri="{FF2B5EF4-FFF2-40B4-BE49-F238E27FC236}">
                <a16:creationId xmlns:a16="http://schemas.microsoft.com/office/drawing/2014/main" id="{50E2BC89-FFC9-4BAE-AFD3-2037005F0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4734" y="5100608"/>
            <a:ext cx="914400" cy="40011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Animación Sociocultural</a:t>
            </a:r>
          </a:p>
        </p:txBody>
      </p:sp>
      <p:sp>
        <p:nvSpPr>
          <p:cNvPr id="10266" name="Text Box 109">
            <a:extLst>
              <a:ext uri="{FF2B5EF4-FFF2-40B4-BE49-F238E27FC236}">
                <a16:creationId xmlns:a16="http://schemas.microsoft.com/office/drawing/2014/main" id="{C82DB4BE-5CCD-4122-8011-232662F9A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5362576"/>
            <a:ext cx="609600" cy="246221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D.U.E.</a:t>
            </a:r>
          </a:p>
        </p:txBody>
      </p:sp>
      <p:cxnSp>
        <p:nvCxnSpPr>
          <p:cNvPr id="10267" name="AutoShape 110">
            <a:extLst>
              <a:ext uri="{FF2B5EF4-FFF2-40B4-BE49-F238E27FC236}">
                <a16:creationId xmlns:a16="http://schemas.microsoft.com/office/drawing/2014/main" id="{48EF7A84-97C7-4A1B-9E87-F37D7451878E}"/>
              </a:ext>
            </a:extLst>
          </p:cNvPr>
          <p:cNvCxnSpPr>
            <a:cxnSpLocks noChangeShapeType="1"/>
            <a:stCxn id="10268" idx="2"/>
            <a:endCxn id="10264" idx="0"/>
          </p:cNvCxnSpPr>
          <p:nvPr/>
        </p:nvCxnSpPr>
        <p:spPr bwMode="auto">
          <a:xfrm rot="5400000">
            <a:off x="3843470" y="4394593"/>
            <a:ext cx="755922" cy="1180045"/>
          </a:xfrm>
          <a:prstGeom prst="bentConnector3">
            <a:avLst>
              <a:gd name="adj1" fmla="val 525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68" name="Text Box 111">
            <a:extLst>
              <a:ext uri="{FF2B5EF4-FFF2-40B4-BE49-F238E27FC236}">
                <a16:creationId xmlns:a16="http://schemas.microsoft.com/office/drawing/2014/main" id="{ED005C12-0DB0-459B-AEBB-8AB843F4D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358" y="4360433"/>
            <a:ext cx="3304190" cy="246221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Médica</a:t>
            </a:r>
          </a:p>
        </p:txBody>
      </p:sp>
      <p:cxnSp>
        <p:nvCxnSpPr>
          <p:cNvPr id="10269" name="AutoShape 112">
            <a:extLst>
              <a:ext uri="{FF2B5EF4-FFF2-40B4-BE49-F238E27FC236}">
                <a16:creationId xmlns:a16="http://schemas.microsoft.com/office/drawing/2014/main" id="{442B0943-9A63-4B03-8B91-F398FD97970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267728" y="4828579"/>
            <a:ext cx="755922" cy="33152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0" name="Text Box 113">
            <a:extLst>
              <a:ext uri="{FF2B5EF4-FFF2-40B4-BE49-F238E27FC236}">
                <a16:creationId xmlns:a16="http://schemas.microsoft.com/office/drawing/2014/main" id="{CA3B7627-0C4C-48D0-8E33-BD23CE5EB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0141" y="5134909"/>
            <a:ext cx="914398" cy="400110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Terapeuta</a:t>
            </a:r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Ocupacional</a:t>
            </a:r>
          </a:p>
        </p:txBody>
      </p:sp>
      <p:sp>
        <p:nvSpPr>
          <p:cNvPr id="10272" name="Text Box 120">
            <a:extLst>
              <a:ext uri="{FF2B5EF4-FFF2-40B4-BE49-F238E27FC236}">
                <a16:creationId xmlns:a16="http://schemas.microsoft.com/office/drawing/2014/main" id="{B37F724D-1C6D-4234-BB0D-B2CBCBB3A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5299" y="5095670"/>
            <a:ext cx="804865" cy="24622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Peluquería</a:t>
            </a:r>
          </a:p>
        </p:txBody>
      </p:sp>
      <p:cxnSp>
        <p:nvCxnSpPr>
          <p:cNvPr id="10273" name="AutoShape 121">
            <a:extLst>
              <a:ext uri="{FF2B5EF4-FFF2-40B4-BE49-F238E27FC236}">
                <a16:creationId xmlns:a16="http://schemas.microsoft.com/office/drawing/2014/main" id="{7342A476-0D92-491B-B72C-1D95F6503F6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9635082" y="4618782"/>
            <a:ext cx="470694" cy="39958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74" name="Text Box 122">
            <a:extLst>
              <a:ext uri="{FF2B5EF4-FFF2-40B4-BE49-F238E27FC236}">
                <a16:creationId xmlns:a16="http://schemas.microsoft.com/office/drawing/2014/main" id="{15497C80-A19D-4436-94FB-E0B072491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0483" y="4315978"/>
            <a:ext cx="1651000" cy="246221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Trabajadora Social</a:t>
            </a:r>
          </a:p>
        </p:txBody>
      </p:sp>
      <p:cxnSp>
        <p:nvCxnSpPr>
          <p:cNvPr id="10275" name="AutoShape 123">
            <a:extLst>
              <a:ext uri="{FF2B5EF4-FFF2-40B4-BE49-F238E27FC236}">
                <a16:creationId xmlns:a16="http://schemas.microsoft.com/office/drawing/2014/main" id="{E03CDC38-96E9-49AD-AC84-231370D1762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10025852" y="4573745"/>
            <a:ext cx="544353" cy="4556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24">
            <a:extLst>
              <a:ext uri="{FF2B5EF4-FFF2-40B4-BE49-F238E27FC236}">
                <a16:creationId xmlns:a16="http://schemas.microsoft.com/office/drawing/2014/main" id="{BD1D946A-26FD-4D79-8CBF-ED5F243CF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84" y="4275137"/>
            <a:ext cx="1730375" cy="1668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 sz="800">
              <a:latin typeface="Verdana" panose="020B0604030504040204" pitchFamily="34" charset="0"/>
            </a:endParaRPr>
          </a:p>
        </p:txBody>
      </p:sp>
      <p:sp>
        <p:nvSpPr>
          <p:cNvPr id="40" name="Text Box 111">
            <a:extLst>
              <a:ext uri="{FF2B5EF4-FFF2-40B4-BE49-F238E27FC236}">
                <a16:creationId xmlns:a16="http://schemas.microsoft.com/office/drawing/2014/main" id="{EFBFCA74-13EC-4CE1-BA2F-5C3AF90AE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075" y="4342322"/>
            <a:ext cx="1266791" cy="246221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solidFill>
                  <a:schemeClr val="bg1"/>
                </a:solidFill>
                <a:latin typeface="Verdana" panose="020B0604030504040204" pitchFamily="34" charset="0"/>
              </a:rPr>
              <a:t>Supervisor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C291D97-1A0F-4D2D-B007-2F1E15634862}"/>
              </a:ext>
            </a:extLst>
          </p:cNvPr>
          <p:cNvCxnSpPr>
            <a:cxnSpLocks/>
          </p:cNvCxnSpPr>
          <p:nvPr/>
        </p:nvCxnSpPr>
        <p:spPr>
          <a:xfrm>
            <a:off x="2028033" y="4623664"/>
            <a:ext cx="0" cy="271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13">
            <a:extLst>
              <a:ext uri="{FF2B5EF4-FFF2-40B4-BE49-F238E27FC236}">
                <a16:creationId xmlns:a16="http://schemas.microsoft.com/office/drawing/2014/main" id="{F5B23673-3B07-49BF-9008-3DEA09A7A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10" y="4908076"/>
            <a:ext cx="976304" cy="24622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ES" sz="1000" dirty="0" err="1">
                <a:latin typeface="Arial" panose="020B0604020202020204" pitchFamily="34" charset="0"/>
                <a:cs typeface="Arial" panose="020B0604020202020204" pitchFamily="34" charset="0"/>
              </a:rPr>
              <a:t>Rbles</a:t>
            </a:r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_tradnl" altLang="es-ES" sz="1000" dirty="0" err="1">
                <a:latin typeface="Arial" panose="020B0604020202020204" pitchFamily="34" charset="0"/>
                <a:cs typeface="Arial" panose="020B0604020202020204" pitchFamily="34" charset="0"/>
              </a:rPr>
              <a:t>Geros</a:t>
            </a:r>
            <a:endParaRPr lang="es-ES_tradnl" altLang="es-E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B4999381-22CE-4C6F-9E0A-DC0A1BCC4BFA}"/>
              </a:ext>
            </a:extLst>
          </p:cNvPr>
          <p:cNvCxnSpPr>
            <a:cxnSpLocks/>
          </p:cNvCxnSpPr>
          <p:nvPr/>
        </p:nvCxnSpPr>
        <p:spPr>
          <a:xfrm>
            <a:off x="2034513" y="5205712"/>
            <a:ext cx="0" cy="289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109">
            <a:extLst>
              <a:ext uri="{FF2B5EF4-FFF2-40B4-BE49-F238E27FC236}">
                <a16:creationId xmlns:a16="http://schemas.microsoft.com/office/drawing/2014/main" id="{5C2AC505-ABA6-40BC-8E26-EA9EBF9BD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119" y="5479518"/>
            <a:ext cx="1669764" cy="24622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latin typeface="Verdana" panose="020B0604030504040204" pitchFamily="34" charset="0"/>
              </a:rPr>
              <a:t>Equipo </a:t>
            </a:r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Gerocultoras</a:t>
            </a:r>
            <a:r>
              <a:rPr lang="es-ES_tradnl" altLang="es-ES" sz="1000" dirty="0">
                <a:latin typeface="Verdana" panose="020B0604030504040204" pitchFamily="34" charset="0"/>
              </a:rPr>
              <a:t>/es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96B6592B-8D3D-4927-A755-A5D33D118AC4}"/>
              </a:ext>
            </a:extLst>
          </p:cNvPr>
          <p:cNvCxnSpPr>
            <a:cxnSpLocks/>
          </p:cNvCxnSpPr>
          <p:nvPr/>
        </p:nvCxnSpPr>
        <p:spPr>
          <a:xfrm>
            <a:off x="7802702" y="4645402"/>
            <a:ext cx="0" cy="4999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 Box 76">
            <a:extLst>
              <a:ext uri="{FF2B5EF4-FFF2-40B4-BE49-F238E27FC236}">
                <a16:creationId xmlns:a16="http://schemas.microsoft.com/office/drawing/2014/main" id="{3BED2348-C64B-4447-98A7-47B572A32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030" y="3213274"/>
            <a:ext cx="1751515" cy="498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  <a:spcBef>
                <a:spcPct val="50000"/>
              </a:spcBef>
            </a:pPr>
            <a:r>
              <a:rPr lang="es-ES" alt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ÁREA DE ATENCIÓN PSICOLÓGICA</a:t>
            </a:r>
          </a:p>
        </p:txBody>
      </p:sp>
      <p:sp>
        <p:nvSpPr>
          <p:cNvPr id="72" name="Text Box 28">
            <a:extLst>
              <a:ext uri="{FF2B5EF4-FFF2-40B4-BE49-F238E27FC236}">
                <a16:creationId xmlns:a16="http://schemas.microsoft.com/office/drawing/2014/main" id="{6CD1A714-5D11-4A4A-BF9A-A42F4A3C1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9980" y="3177083"/>
            <a:ext cx="1416740" cy="498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  <a:spcBef>
                <a:spcPct val="50000"/>
              </a:spcBef>
            </a:pPr>
            <a:r>
              <a:rPr lang="es-ES" alt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ÁREA DE ATENCIÓN SOCIAL</a:t>
            </a:r>
          </a:p>
        </p:txBody>
      </p:sp>
      <p:cxnSp>
        <p:nvCxnSpPr>
          <p:cNvPr id="90" name="AutoShape 123">
            <a:extLst>
              <a:ext uri="{FF2B5EF4-FFF2-40B4-BE49-F238E27FC236}">
                <a16:creationId xmlns:a16="http://schemas.microsoft.com/office/drawing/2014/main" id="{2A44ECE1-36C5-4BF0-B0DE-3AC76226DD6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738299" y="4735243"/>
            <a:ext cx="650512" cy="51834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Text Box 109">
            <a:extLst>
              <a:ext uri="{FF2B5EF4-FFF2-40B4-BE49-F238E27FC236}">
                <a16:creationId xmlns:a16="http://schemas.microsoft.com/office/drawing/2014/main" id="{F989C454-0AE9-44CC-B720-328965955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7344" y="5365273"/>
            <a:ext cx="795898" cy="24622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Farmacia</a:t>
            </a:r>
          </a:p>
        </p:txBody>
      </p:sp>
      <p:sp>
        <p:nvSpPr>
          <p:cNvPr id="93" name="Text Box 109">
            <a:extLst>
              <a:ext uri="{FF2B5EF4-FFF2-40B4-BE49-F238E27FC236}">
                <a16:creationId xmlns:a16="http://schemas.microsoft.com/office/drawing/2014/main" id="{8070B7E9-7925-41BB-BCAE-A182989BC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960" y="5377607"/>
            <a:ext cx="792282" cy="24622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Podología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E9492D4D-03D8-40FD-8326-BB06AB993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603" y="4262482"/>
            <a:ext cx="3462660" cy="1668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 sz="800">
              <a:latin typeface="Verdana" panose="020B0604030504040204" pitchFamily="34" charset="0"/>
            </a:endParaRPr>
          </a:p>
        </p:txBody>
      </p:sp>
      <p:sp>
        <p:nvSpPr>
          <p:cNvPr id="12291" name="AutoShape 1028">
            <a:extLst>
              <a:ext uri="{FF2B5EF4-FFF2-40B4-BE49-F238E27FC236}">
                <a16:creationId xmlns:a16="http://schemas.microsoft.com/office/drawing/2014/main" id="{52AF749B-A823-41CA-A615-7E809B079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886" y="3081789"/>
            <a:ext cx="2244693" cy="1081087"/>
          </a:xfrm>
          <a:prstGeom prst="downArrowCallout">
            <a:avLst>
              <a:gd name="adj1" fmla="val 25000"/>
              <a:gd name="adj2" fmla="val 25000"/>
              <a:gd name="adj3" fmla="val 17093"/>
              <a:gd name="adj4" fmla="val 6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ES"/>
          </a:p>
        </p:txBody>
      </p:sp>
      <p:sp>
        <p:nvSpPr>
          <p:cNvPr id="12292" name="Rectangle 1030">
            <a:extLst>
              <a:ext uri="{FF2B5EF4-FFF2-40B4-BE49-F238E27FC236}">
                <a16:creationId xmlns:a16="http://schemas.microsoft.com/office/drawing/2014/main" id="{3083F9B2-9323-4389-A401-167738195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190" y="4219433"/>
            <a:ext cx="1851092" cy="1668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 sz="800">
              <a:latin typeface="Verdana" panose="020B0604030504040204" pitchFamily="34" charset="0"/>
            </a:endParaRPr>
          </a:p>
        </p:txBody>
      </p:sp>
      <p:sp>
        <p:nvSpPr>
          <p:cNvPr id="12293" name="Text Box 1031">
            <a:extLst>
              <a:ext uri="{FF2B5EF4-FFF2-40B4-BE49-F238E27FC236}">
                <a16:creationId xmlns:a16="http://schemas.microsoft.com/office/drawing/2014/main" id="{4436DCDF-518A-44FD-9549-51A258473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190" y="3220803"/>
            <a:ext cx="1894032" cy="363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s-ES"/>
            </a:defPPr>
            <a:lvl1pPr algn="ctr">
              <a:lnSpc>
                <a:spcPct val="140000"/>
              </a:lnSpc>
              <a:spcBef>
                <a:spcPct val="50000"/>
              </a:spcBef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latin typeface="Times New Roman" panose="02020603050405020304" pitchFamily="18" charset="0"/>
              </a:defRPr>
            </a:lvl2pPr>
            <a:lvl3pPr marL="1143000" indent="-228600">
              <a:defRPr sz="2400">
                <a:latin typeface="Times New Roman" panose="02020603050405020304" pitchFamily="18" charset="0"/>
              </a:defRPr>
            </a:lvl3pPr>
            <a:lvl4pPr marL="1600200" indent="-228600">
              <a:defRPr sz="2400">
                <a:latin typeface="Times New Roman" panose="02020603050405020304" pitchFamily="18" charset="0"/>
              </a:defRPr>
            </a:lvl4pPr>
            <a:lvl5pPr marL="2057400" indent="-228600">
              <a:defRPr sz="2400"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9pPr>
          </a:lstStyle>
          <a:p>
            <a:r>
              <a:rPr lang="es-ES" altLang="es-ES" dirty="0"/>
              <a:t>ÁREA DE SERVICIOS ADMINISTRATIVOS</a:t>
            </a:r>
          </a:p>
        </p:txBody>
      </p:sp>
      <p:sp>
        <p:nvSpPr>
          <p:cNvPr id="12295" name="Text Box 1035">
            <a:extLst>
              <a:ext uri="{FF2B5EF4-FFF2-40B4-BE49-F238E27FC236}">
                <a16:creationId xmlns:a16="http://schemas.microsoft.com/office/drawing/2014/main" id="{9E48A3BC-486E-47D7-9947-B95EEECCB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190" y="927056"/>
            <a:ext cx="9347210" cy="338554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es-ES"/>
            </a:defPPr>
            <a:lvl1pPr algn="ctr">
              <a:spcBef>
                <a:spcPct val="50000"/>
              </a:spcBef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latin typeface="Times New Roman" panose="02020603050405020304" pitchFamily="18" charset="0"/>
              </a:defRPr>
            </a:lvl2pPr>
            <a:lvl3pPr marL="1143000" indent="-228600">
              <a:defRPr sz="2400">
                <a:latin typeface="Times New Roman" panose="02020603050405020304" pitchFamily="18" charset="0"/>
              </a:defRPr>
            </a:lvl3pPr>
            <a:lvl4pPr marL="1600200" indent="-228600">
              <a:defRPr sz="2400">
                <a:latin typeface="Times New Roman" panose="02020603050405020304" pitchFamily="18" charset="0"/>
              </a:defRPr>
            </a:lvl4pPr>
            <a:lvl5pPr marL="2057400" indent="-228600">
              <a:defRPr sz="2400"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9pPr>
          </a:lstStyle>
          <a:p>
            <a:r>
              <a:rPr lang="es-ES_tradnl" altLang="es-ES" sz="1600" dirty="0"/>
              <a:t>SERVICIOS NO ASISTENCIALES</a:t>
            </a:r>
          </a:p>
        </p:txBody>
      </p:sp>
      <p:cxnSp>
        <p:nvCxnSpPr>
          <p:cNvPr id="12296" name="AutoShape 1036">
            <a:extLst>
              <a:ext uri="{FF2B5EF4-FFF2-40B4-BE49-F238E27FC236}">
                <a16:creationId xmlns:a16="http://schemas.microsoft.com/office/drawing/2014/main" id="{4B1A3140-A2AF-4782-B16B-AF4ED2C0D74F}"/>
              </a:ext>
            </a:extLst>
          </p:cNvPr>
          <p:cNvCxnSpPr>
            <a:cxnSpLocks noChangeShapeType="1"/>
            <a:stCxn id="12295" idx="2"/>
            <a:endCxn id="12291" idx="0"/>
          </p:cNvCxnSpPr>
          <p:nvPr/>
        </p:nvCxnSpPr>
        <p:spPr bwMode="auto">
          <a:xfrm rot="5400000">
            <a:off x="2974925" y="290918"/>
            <a:ext cx="1816179" cy="37655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8" name="Rectangle 1040">
            <a:extLst>
              <a:ext uri="{FF2B5EF4-FFF2-40B4-BE49-F238E27FC236}">
                <a16:creationId xmlns:a16="http://schemas.microsoft.com/office/drawing/2014/main" id="{BBDAF497-6733-44FE-85F2-DBD43B484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8527" y="4260557"/>
            <a:ext cx="2410855" cy="1668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 sz="800">
              <a:latin typeface="Verdana" panose="020B0604030504040204" pitchFamily="34" charset="0"/>
            </a:endParaRPr>
          </a:p>
        </p:txBody>
      </p:sp>
      <p:cxnSp>
        <p:nvCxnSpPr>
          <p:cNvPr id="12300" name="AutoShape 1042">
            <a:extLst>
              <a:ext uri="{FF2B5EF4-FFF2-40B4-BE49-F238E27FC236}">
                <a16:creationId xmlns:a16="http://schemas.microsoft.com/office/drawing/2014/main" id="{5DD584B6-B2A4-45A2-86B4-F596C50DB91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6635713" y="385779"/>
            <a:ext cx="1845890" cy="3588161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1" name="AutoShape 1045">
            <a:extLst>
              <a:ext uri="{FF2B5EF4-FFF2-40B4-BE49-F238E27FC236}">
                <a16:creationId xmlns:a16="http://schemas.microsoft.com/office/drawing/2014/main" id="{E7490DA2-EA2A-442C-8A01-7A816FEF4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8511" y="3101772"/>
            <a:ext cx="2170889" cy="1081088"/>
          </a:xfrm>
          <a:prstGeom prst="downArrowCallout">
            <a:avLst>
              <a:gd name="adj1" fmla="val 41740"/>
              <a:gd name="adj2" fmla="val 41740"/>
              <a:gd name="adj3" fmla="val 16667"/>
              <a:gd name="adj4" fmla="val 6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ES"/>
          </a:p>
        </p:txBody>
      </p:sp>
      <p:sp>
        <p:nvSpPr>
          <p:cNvPr id="12302" name="AutoShape 1046">
            <a:extLst>
              <a:ext uri="{FF2B5EF4-FFF2-40B4-BE49-F238E27FC236}">
                <a16:creationId xmlns:a16="http://schemas.microsoft.com/office/drawing/2014/main" id="{18053D49-3A11-4674-B400-068326E4D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0929" y="3080437"/>
            <a:ext cx="3048000" cy="1081088"/>
          </a:xfrm>
          <a:prstGeom prst="downArrowCallout">
            <a:avLst>
              <a:gd name="adj1" fmla="val 70485"/>
              <a:gd name="adj2" fmla="val 70485"/>
              <a:gd name="adj3" fmla="val 16667"/>
              <a:gd name="adj4" fmla="val 6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ES"/>
          </a:p>
        </p:txBody>
      </p:sp>
      <p:sp>
        <p:nvSpPr>
          <p:cNvPr id="12303" name="Text Box 1047">
            <a:extLst>
              <a:ext uri="{FF2B5EF4-FFF2-40B4-BE49-F238E27FC236}">
                <a16:creationId xmlns:a16="http://schemas.microsoft.com/office/drawing/2014/main" id="{F49A309B-1082-4D3B-BA85-2AA5F64D0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051" y="4600416"/>
            <a:ext cx="1376336" cy="246221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Recepcionistas</a:t>
            </a:r>
          </a:p>
        </p:txBody>
      </p:sp>
      <p:sp>
        <p:nvSpPr>
          <p:cNvPr id="12304" name="Text Box 1059">
            <a:extLst>
              <a:ext uri="{FF2B5EF4-FFF2-40B4-BE49-F238E27FC236}">
                <a16:creationId xmlns:a16="http://schemas.microsoft.com/office/drawing/2014/main" id="{DECF71E5-0035-41C2-BC52-76507CBBA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150" y="4416613"/>
            <a:ext cx="1905000" cy="246221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Cocina</a:t>
            </a:r>
          </a:p>
        </p:txBody>
      </p:sp>
      <p:sp>
        <p:nvSpPr>
          <p:cNvPr id="12305" name="Text Box 1060">
            <a:extLst>
              <a:ext uri="{FF2B5EF4-FFF2-40B4-BE49-F238E27FC236}">
                <a16:creationId xmlns:a16="http://schemas.microsoft.com/office/drawing/2014/main" id="{8C31194B-F73F-4DCB-9BE2-E4ABEE2F5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1234" y="5370835"/>
            <a:ext cx="995843" cy="24622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Cocineros/as</a:t>
            </a:r>
          </a:p>
        </p:txBody>
      </p:sp>
      <p:cxnSp>
        <p:nvCxnSpPr>
          <p:cNvPr id="12306" name="AutoShape 1061">
            <a:extLst>
              <a:ext uri="{FF2B5EF4-FFF2-40B4-BE49-F238E27FC236}">
                <a16:creationId xmlns:a16="http://schemas.microsoft.com/office/drawing/2014/main" id="{0AA1213C-8A7D-47D4-AD08-C081BBC19D3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8650562" y="4676096"/>
            <a:ext cx="680102" cy="59293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7" name="AutoShape 1062">
            <a:extLst>
              <a:ext uri="{FF2B5EF4-FFF2-40B4-BE49-F238E27FC236}">
                <a16:creationId xmlns:a16="http://schemas.microsoft.com/office/drawing/2014/main" id="{56A4D8BB-39BF-490B-BFB7-33A38EA6809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9320087" y="4579289"/>
            <a:ext cx="731651" cy="77390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8" name="Text Box 1063">
            <a:extLst>
              <a:ext uri="{FF2B5EF4-FFF2-40B4-BE49-F238E27FC236}">
                <a16:creationId xmlns:a16="http://schemas.microsoft.com/office/drawing/2014/main" id="{510B5E21-28FA-4EA1-B84F-907D1DAA9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3958" y="5362576"/>
            <a:ext cx="1085444" cy="24622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Horticultora</a:t>
            </a:r>
          </a:p>
        </p:txBody>
      </p:sp>
      <p:sp>
        <p:nvSpPr>
          <p:cNvPr id="12310" name="Text Box 1069">
            <a:extLst>
              <a:ext uri="{FF2B5EF4-FFF2-40B4-BE49-F238E27FC236}">
                <a16:creationId xmlns:a16="http://schemas.microsoft.com/office/drawing/2014/main" id="{382FBE40-CA30-4900-A72F-1FF9E41E5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6377" y="4451153"/>
            <a:ext cx="838200" cy="40011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Lavandería</a:t>
            </a:r>
          </a:p>
          <a:p>
            <a:pPr algn="ctr"/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Limpieza-</a:t>
            </a:r>
          </a:p>
        </p:txBody>
      </p:sp>
      <p:sp>
        <p:nvSpPr>
          <p:cNvPr id="12311" name="Text Box 1070">
            <a:extLst>
              <a:ext uri="{FF2B5EF4-FFF2-40B4-BE49-F238E27FC236}">
                <a16:creationId xmlns:a16="http://schemas.microsoft.com/office/drawing/2014/main" id="{9407B2A1-40AD-4271-A78A-97EA28457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0307" y="4889859"/>
            <a:ext cx="1143000" cy="553998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E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Conserje. Instalaciones y Transporte</a:t>
            </a:r>
          </a:p>
        </p:txBody>
      </p:sp>
      <p:sp>
        <p:nvSpPr>
          <p:cNvPr id="12314" name="Text Box 1073">
            <a:extLst>
              <a:ext uri="{FF2B5EF4-FFF2-40B4-BE49-F238E27FC236}">
                <a16:creationId xmlns:a16="http://schemas.microsoft.com/office/drawing/2014/main" id="{8A4710C8-71A9-4DDF-BBCB-5CE23EAA5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1676" y="4947942"/>
            <a:ext cx="838200" cy="24622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Jardinería</a:t>
            </a:r>
          </a:p>
        </p:txBody>
      </p:sp>
      <p:sp>
        <p:nvSpPr>
          <p:cNvPr id="29" name="Text Box 1034">
            <a:extLst>
              <a:ext uri="{FF2B5EF4-FFF2-40B4-BE49-F238E27FC236}">
                <a16:creationId xmlns:a16="http://schemas.microsoft.com/office/drawing/2014/main" id="{33890E97-9A88-488F-8DAD-484BD3F89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9733" y="3265687"/>
            <a:ext cx="2355700" cy="280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  <a:spcBef>
                <a:spcPct val="50000"/>
              </a:spcBef>
            </a:pPr>
            <a:r>
              <a:rPr lang="es-ES" altLang="es-ES" sz="1000" b="1" dirty="0">
                <a:latin typeface="Arial" panose="020B0604020202020204" pitchFamily="34" charset="0"/>
                <a:cs typeface="Arial" panose="020B0604020202020204" pitchFamily="34" charset="0"/>
              </a:rPr>
              <a:t>ÁREA DE SERVICIOS GENERALES</a:t>
            </a:r>
          </a:p>
        </p:txBody>
      </p:sp>
      <p:sp>
        <p:nvSpPr>
          <p:cNvPr id="30" name="Text Box 1041">
            <a:extLst>
              <a:ext uri="{FF2B5EF4-FFF2-40B4-BE49-F238E27FC236}">
                <a16:creationId xmlns:a16="http://schemas.microsoft.com/office/drawing/2014/main" id="{0B74F2A1-803F-44BA-94F2-F7CEADA80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150" y="3221379"/>
            <a:ext cx="1905000" cy="498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s-ES"/>
            </a:defPPr>
            <a:lvl1pPr algn="ctr">
              <a:lnSpc>
                <a:spcPct val="140000"/>
              </a:lnSpc>
              <a:spcBef>
                <a:spcPct val="50000"/>
              </a:spcBef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latin typeface="Times New Roman" panose="02020603050405020304" pitchFamily="18" charset="0"/>
              </a:defRPr>
            </a:lvl2pPr>
            <a:lvl3pPr marL="1143000" indent="-228600">
              <a:defRPr sz="2400">
                <a:latin typeface="Times New Roman" panose="02020603050405020304" pitchFamily="18" charset="0"/>
              </a:defRPr>
            </a:lvl3pPr>
            <a:lvl4pPr marL="1600200" indent="-228600">
              <a:defRPr sz="2400">
                <a:latin typeface="Times New Roman" panose="02020603050405020304" pitchFamily="18" charset="0"/>
              </a:defRPr>
            </a:lvl4pPr>
            <a:lvl5pPr marL="2057400" indent="-228600">
              <a:defRPr sz="2400"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Times New Roman" panose="02020603050405020304" pitchFamily="18" charset="0"/>
              </a:defRPr>
            </a:lvl9pPr>
          </a:lstStyle>
          <a:p>
            <a:r>
              <a:rPr lang="es-ES" altLang="es-ES" dirty="0"/>
              <a:t>ÁREA DE SERVICIOS DE COCINA Y RESTAURACIÓN</a:t>
            </a:r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86DA239C-4699-4E75-9AED-BFF43882D281}"/>
              </a:ext>
            </a:extLst>
          </p:cNvPr>
          <p:cNvCxnSpPr>
            <a:cxnSpLocks/>
          </p:cNvCxnSpPr>
          <p:nvPr/>
        </p:nvCxnSpPr>
        <p:spPr>
          <a:xfrm>
            <a:off x="5765794" y="2181936"/>
            <a:ext cx="67" cy="8735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 Box 1047">
            <a:extLst>
              <a:ext uri="{FF2B5EF4-FFF2-40B4-BE49-F238E27FC236}">
                <a16:creationId xmlns:a16="http://schemas.microsoft.com/office/drawing/2014/main" id="{9293BA1E-913A-471E-AF08-E52EC96C2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939" y="5043748"/>
            <a:ext cx="1376336" cy="246221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Asesoría Externa</a:t>
            </a:r>
          </a:p>
        </p:txBody>
      </p:sp>
      <p:sp>
        <p:nvSpPr>
          <p:cNvPr id="84" name="Text Box 1069">
            <a:extLst>
              <a:ext uri="{FF2B5EF4-FFF2-40B4-BE49-F238E27FC236}">
                <a16:creationId xmlns:a16="http://schemas.microsoft.com/office/drawing/2014/main" id="{363DD9F5-3CC8-42B9-8F46-FE23080F1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955" y="5417001"/>
            <a:ext cx="838200" cy="40011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altLang="es-ES" sz="1000" dirty="0">
                <a:latin typeface="Arial" panose="020B0604020202020204" pitchFamily="34" charset="0"/>
                <a:cs typeface="Arial" panose="020B0604020202020204" pitchFamily="34" charset="0"/>
              </a:rPr>
              <a:t>Servicio Costura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98</Words>
  <Application>Microsoft Office PowerPoint</Application>
  <PresentationFormat>Panorámica</PresentationFormat>
  <Paragraphs>35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Iñigo Pinedo</dc:creator>
  <cp:lastModifiedBy>Iñigo Pinedo</cp:lastModifiedBy>
  <cp:revision>41</cp:revision>
  <cp:lastPrinted>2021-06-07T10:08:21Z</cp:lastPrinted>
  <dcterms:created xsi:type="dcterms:W3CDTF">2021-06-02T13:11:37Z</dcterms:created>
  <dcterms:modified xsi:type="dcterms:W3CDTF">2021-06-07T10:11:46Z</dcterms:modified>
</cp:coreProperties>
</file>