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799263" cy="9929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2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D8932415-39F4-4B1A-B273-C7D9C3106132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58" tIns="45729" rIns="91458" bIns="4572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58" tIns="45729" rIns="91458" bIns="4572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1343" y="9431600"/>
            <a:ext cx="2946347" cy="498214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20EF8D41-F62D-475C-A98B-3E634F56086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074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C40DB0-EFC0-4291-A287-45F4104BF91B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761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08BF62-46A0-482F-890F-259E86D37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2FB2E49-B298-4606-80CF-3DCB39D96C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08611B-227D-4809-B390-027DE0CB9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23B0FE7-D145-4368-813E-68132A5E9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454285-8A61-45F0-8CAD-03FFE5C1B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350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9FC039-1F17-4127-B5A7-8528F2D64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2B91E8-617F-412B-9F99-9E02A2640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D60D419-7BFE-4A67-AE41-DDFBC231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86766F-9B8B-4158-8DD2-5ABCC8C07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8392A5-15D3-4190-8CDB-4EDE30E2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769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94BE6B7-355F-448B-B7C2-6134EC025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F1B9175-8747-483E-BBA8-C3FAF2561B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027BC5-613F-4224-9907-D8E7D940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D3BB0C-E327-4F20-A2EB-2CEF1F782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2F2038-045E-4A76-88DA-B56FB456B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644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72C71B-F81E-4D2E-BE1C-DEB1B4865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644AB9-5A81-48A6-BC79-DAB089839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84CFB1-A4E7-4229-93F2-8D19BB73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666011-EB42-49E9-8C9F-7C74F2ADC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60F3CB-0BD8-457A-A814-1D5F29814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8232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DC1270-7D12-4598-A76A-917028BCB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BFD697-88C9-4290-996F-074BDFA8E1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02253E-A613-46F0-AC68-01F35158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DCF98C-490E-466E-852B-04C9DE978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EB542B-D16C-46EB-9F04-EE4D38C45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022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16668-FCBF-422B-B13C-DC04EC977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36F9CE-E8A1-44FB-97AE-3C93E20C23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262468-D67D-47C9-83BD-60F313649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5E3D98-16A4-447A-975B-0D17FB131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BA1B0F-BD23-47BC-BE38-4CA230169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E63554-5B73-408E-A448-7DDC54C4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934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6419B-221D-42AF-965F-5F8591DF3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710606-1FBB-41DE-A4B0-365B30A88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1C497EF-745D-4531-9A4D-519B1C260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3D7C91-52AD-4A4E-94CC-BED6BDFFF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69E977D-3E6E-48D2-99EC-AB6B1AB625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F7BDBB3-2C3D-4C3E-A3AD-3C016095B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9CE0D8D-04C1-443E-8458-A75AA9C89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088F5A1-4D83-4D8E-894A-0776F3687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2173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92836C-E03F-4BAA-AB10-99CE64C43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15A96EB-2E5B-453E-8D15-A70C44A61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6327176-9945-420A-A1D7-A87E4D58A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ACC7603-4242-4327-9475-C08DEDE9F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789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44C9649-A9A0-4E13-B8EF-EEA036D12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32B1F78-6B1D-4B6D-B39E-324C118B3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C9669E3-50A3-4A73-AEA3-661576C8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443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EB04E7-79E8-4A1D-9ABC-329DC3EBD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AD3DA6-F619-4332-BDE8-A30F8EB73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234F2F-B619-48D0-8650-5EA8446052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974F7F-E274-4365-B3FE-7B42DB0AF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8F2E31-8394-4100-A8EA-14DD63D824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2DC3EA-4633-4769-BDB6-966F1D52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300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0A7A93-604F-4587-AD62-4CCD38F7B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6B10FCA-B34F-4FAF-ABBC-49526EA8FC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53FD8A-FA94-46CC-BA4C-3AEFBE875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E4C0F0-8A2D-42E3-9252-BF0F297DF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82AF36-67BA-440B-B322-510E62B6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501385-EBD7-48F9-8667-29CB274AC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873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DE6CB67-C9D2-4C92-9345-DF4D9AE09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9197DC7-2638-4011-91D6-B99C1D7EE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AED6D2-A0EA-4EA3-824A-5D27978DD1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0B835-B329-4FDF-A27F-2A5101AA66E5}" type="datetimeFigureOut">
              <a:rPr lang="es-ES" smtClean="0"/>
              <a:t>18/04/2024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C84E7E-04F1-4846-A9C2-E460551A0B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6C354E-52F3-45CF-A92F-C36805998B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0CAB3-1FEB-48BE-A76C-CBE49D5EA33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206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AC235763-06B3-4AA6-9B23-A0DA2C7DD0E4}"/>
              </a:ext>
            </a:extLst>
          </p:cNvPr>
          <p:cNvGrpSpPr/>
          <p:nvPr/>
        </p:nvGrpSpPr>
        <p:grpSpPr>
          <a:xfrm>
            <a:off x="5195132" y="290226"/>
            <a:ext cx="1683643" cy="502109"/>
            <a:chOff x="3536524" y="35781"/>
            <a:chExt cx="1772698" cy="502109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12AB0CD3-E78B-498D-B2A4-B299EC9B040F}"/>
                </a:ext>
              </a:extLst>
            </p:cNvPr>
            <p:cNvSpPr/>
            <p:nvPr/>
          </p:nvSpPr>
          <p:spPr>
            <a:xfrm>
              <a:off x="3536524" y="35781"/>
              <a:ext cx="1772698" cy="502109"/>
            </a:xfrm>
            <a:prstGeom prst="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40BDE510-A394-4A9C-B03A-42D44DD910B7}"/>
                </a:ext>
              </a:extLst>
            </p:cNvPr>
            <p:cNvSpPr txBox="1"/>
            <p:nvPr/>
          </p:nvSpPr>
          <p:spPr>
            <a:xfrm>
              <a:off x="3536524" y="35781"/>
              <a:ext cx="1772698" cy="502109"/>
            </a:xfrm>
            <a:prstGeom prst="rect">
              <a:avLst/>
            </a:prstGeom>
            <a:grpFill/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a-ES" sz="1600" kern="1200" noProof="0" dirty="0">
                  <a:solidFill>
                    <a:schemeClr val="tx1"/>
                  </a:solidFill>
                </a:rPr>
                <a:t>Administració    </a:t>
              </a:r>
              <a:r>
                <a:rPr lang="ca-ES" sz="1400" i="1" dirty="0">
                  <a:solidFill>
                    <a:schemeClr val="tx1"/>
                  </a:solidFill>
                </a:rPr>
                <a:t>Esther Burgos</a:t>
              </a:r>
              <a:r>
                <a:rPr lang="ca-ES" sz="1400" i="1" kern="1200" noProof="0" dirty="0">
                  <a:solidFill>
                    <a:schemeClr val="tx1"/>
                  </a:solidFill>
                </a:rPr>
                <a:t> </a:t>
              </a:r>
              <a:endParaRPr lang="ca-ES" sz="1600" i="1" kern="1200" noProof="0" dirty="0">
                <a:solidFill>
                  <a:schemeClr val="tx1"/>
                </a:solidFill>
              </a:endParaRPr>
            </a:p>
          </p:txBody>
        </p:sp>
      </p:grpSp>
      <p:sp>
        <p:nvSpPr>
          <p:cNvPr id="9" name="CuadroTexto 8">
            <a:extLst>
              <a:ext uri="{FF2B5EF4-FFF2-40B4-BE49-F238E27FC236}">
                <a16:creationId xmlns:a16="http://schemas.microsoft.com/office/drawing/2014/main" id="{98218016-F575-40B7-A396-F9D87D92E14D}"/>
              </a:ext>
            </a:extLst>
          </p:cNvPr>
          <p:cNvSpPr txBox="1"/>
          <p:nvPr/>
        </p:nvSpPr>
        <p:spPr>
          <a:xfrm>
            <a:off x="5195132" y="1190697"/>
            <a:ext cx="1594590" cy="5021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ca-ES" sz="1600" kern="1200" noProof="0" dirty="0">
                <a:solidFill>
                  <a:schemeClr val="tx1"/>
                </a:solidFill>
              </a:rPr>
              <a:t>Direcció Tècnica </a:t>
            </a:r>
            <a:r>
              <a:rPr lang="ca-ES" sz="1400" i="1" kern="1200" noProof="0" dirty="0">
                <a:solidFill>
                  <a:schemeClr val="tx1"/>
                </a:solidFill>
              </a:rPr>
              <a:t>Mar</a:t>
            </a:r>
            <a:r>
              <a:rPr lang="ca-ES" sz="1400" i="1" dirty="0" err="1">
                <a:solidFill>
                  <a:schemeClr val="tx1"/>
                </a:solidFill>
              </a:rPr>
              <a:t>ía</a:t>
            </a:r>
            <a:r>
              <a:rPr lang="ca-ES" sz="1400" i="1" dirty="0">
                <a:solidFill>
                  <a:schemeClr val="tx1"/>
                </a:solidFill>
              </a:rPr>
              <a:t> Jesús Montoro</a:t>
            </a:r>
            <a:endParaRPr lang="ca-ES" sz="1600" i="1" kern="1200" noProof="0" dirty="0">
              <a:solidFill>
                <a:schemeClr val="tx1"/>
              </a:solidFill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6C8EFD3B-136E-41FE-A7C5-5C4E2A4FDFAB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6036954" y="792335"/>
            <a:ext cx="0" cy="3727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38EBC950-8324-4EE1-A7FB-28EC8E59683F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5992427" y="1692806"/>
            <a:ext cx="1" cy="4336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2C9582EA-CC74-4ABD-BC8F-BE85E1816F89}"/>
              </a:ext>
            </a:extLst>
          </p:cNvPr>
          <p:cNvCxnSpPr>
            <a:cxnSpLocks/>
          </p:cNvCxnSpPr>
          <p:nvPr/>
        </p:nvCxnSpPr>
        <p:spPr>
          <a:xfrm flipH="1">
            <a:off x="1358284" y="2126461"/>
            <a:ext cx="831752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ectángulo 23">
            <a:extLst>
              <a:ext uri="{FF2B5EF4-FFF2-40B4-BE49-F238E27FC236}">
                <a16:creationId xmlns:a16="http://schemas.microsoft.com/office/drawing/2014/main" id="{4EC27D2C-7AEA-4D33-8BA6-D94D888D448F}"/>
              </a:ext>
            </a:extLst>
          </p:cNvPr>
          <p:cNvSpPr/>
          <p:nvPr/>
        </p:nvSpPr>
        <p:spPr>
          <a:xfrm>
            <a:off x="657906" y="2323595"/>
            <a:ext cx="1517124" cy="4373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Àrea</a:t>
            </a:r>
            <a:r>
              <a:rPr lang="ca-ES" b="1" dirty="0">
                <a:solidFill>
                  <a:schemeClr val="tx1"/>
                </a:solidFill>
              </a:rPr>
              <a:t> </a:t>
            </a:r>
            <a:r>
              <a:rPr lang="ca-ES" sz="1600" b="1" dirty="0">
                <a:solidFill>
                  <a:schemeClr val="tx1"/>
                </a:solidFill>
              </a:rPr>
              <a:t>Sanitaria</a:t>
            </a:r>
            <a:r>
              <a:rPr lang="ca-ES" b="1" dirty="0">
                <a:solidFill>
                  <a:schemeClr val="tx1"/>
                </a:solidFill>
              </a:rPr>
              <a:t> </a:t>
            </a:r>
          </a:p>
          <a:p>
            <a:endParaRPr lang="es-ES" dirty="0"/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18220C55-554B-40BC-BA4E-DCF6F3037BA0}"/>
              </a:ext>
            </a:extLst>
          </p:cNvPr>
          <p:cNvCxnSpPr>
            <a:cxnSpLocks/>
          </p:cNvCxnSpPr>
          <p:nvPr/>
        </p:nvCxnSpPr>
        <p:spPr>
          <a:xfrm>
            <a:off x="1358283" y="2126462"/>
            <a:ext cx="0" cy="197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40513D96-A6EF-41A9-9EE1-8CA859DE5153}"/>
              </a:ext>
            </a:extLst>
          </p:cNvPr>
          <p:cNvCxnSpPr>
            <a:cxnSpLocks/>
          </p:cNvCxnSpPr>
          <p:nvPr/>
        </p:nvCxnSpPr>
        <p:spPr>
          <a:xfrm>
            <a:off x="4497846" y="2126461"/>
            <a:ext cx="0" cy="301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22438A9D-8FE9-4AE4-ABBE-044616356B7F}"/>
              </a:ext>
            </a:extLst>
          </p:cNvPr>
          <p:cNvCxnSpPr>
            <a:cxnSpLocks/>
          </p:cNvCxnSpPr>
          <p:nvPr/>
        </p:nvCxnSpPr>
        <p:spPr>
          <a:xfrm>
            <a:off x="7106784" y="2126461"/>
            <a:ext cx="0" cy="3018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22600EB9-F173-43A9-A5C8-CF5DC8F6D33B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9672849" y="2141864"/>
            <a:ext cx="2959" cy="1817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Rectángulo 33">
            <a:extLst>
              <a:ext uri="{FF2B5EF4-FFF2-40B4-BE49-F238E27FC236}">
                <a16:creationId xmlns:a16="http://schemas.microsoft.com/office/drawing/2014/main" id="{818ADDE4-D05F-4027-8A97-3A966CBC3809}"/>
              </a:ext>
            </a:extLst>
          </p:cNvPr>
          <p:cNvSpPr/>
          <p:nvPr/>
        </p:nvSpPr>
        <p:spPr>
          <a:xfrm>
            <a:off x="3856978" y="2314719"/>
            <a:ext cx="1281736" cy="4373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Àrea Social</a:t>
            </a:r>
            <a:endParaRPr lang="ca-ES" b="1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9C49CB4F-2C42-4258-A0C3-48EF48CA322D}"/>
              </a:ext>
            </a:extLst>
          </p:cNvPr>
          <p:cNvSpPr/>
          <p:nvPr/>
        </p:nvSpPr>
        <p:spPr>
          <a:xfrm>
            <a:off x="6410678" y="2332471"/>
            <a:ext cx="1392213" cy="69906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Recepció</a:t>
            </a:r>
            <a:endParaRPr lang="ca-ES" b="1" dirty="0">
              <a:solidFill>
                <a:schemeClr val="tx1"/>
              </a:solidFill>
            </a:endParaRP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Yolanda y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Fanni </a:t>
            </a:r>
          </a:p>
          <a:p>
            <a:pPr algn="ctr"/>
            <a:endParaRPr lang="ca-ES" sz="1400" i="1" dirty="0">
              <a:solidFill>
                <a:schemeClr val="tx1"/>
              </a:solidFill>
            </a:endParaRPr>
          </a:p>
          <a:p>
            <a:pPr algn="ctr"/>
            <a:endParaRPr lang="ca-ES" sz="1400" i="1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id="{545C2064-B890-4277-9CEB-1D050571906E}"/>
              </a:ext>
            </a:extLst>
          </p:cNvPr>
          <p:cNvSpPr/>
          <p:nvPr/>
        </p:nvSpPr>
        <p:spPr>
          <a:xfrm>
            <a:off x="8917246" y="2323595"/>
            <a:ext cx="1517124" cy="437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Serveis</a:t>
            </a:r>
            <a:endParaRPr lang="ca-ES" b="1" dirty="0">
              <a:solidFill>
                <a:schemeClr val="tx1"/>
              </a:solidFill>
            </a:endParaRPr>
          </a:p>
          <a:p>
            <a:pPr algn="ctr"/>
            <a:endParaRPr lang="es-ES" dirty="0"/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0A609268-A5CE-4988-A027-4ACCE3F766C4}"/>
              </a:ext>
            </a:extLst>
          </p:cNvPr>
          <p:cNvCxnSpPr>
            <a:cxnSpLocks/>
          </p:cNvCxnSpPr>
          <p:nvPr/>
        </p:nvCxnSpPr>
        <p:spPr>
          <a:xfrm flipH="1">
            <a:off x="1355253" y="2769831"/>
            <a:ext cx="4509" cy="20720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6C1AA36B-BD2E-4FAB-BC36-D16B52CCC6D5}"/>
              </a:ext>
            </a:extLst>
          </p:cNvPr>
          <p:cNvCxnSpPr>
            <a:cxnSpLocks/>
          </p:cNvCxnSpPr>
          <p:nvPr/>
        </p:nvCxnSpPr>
        <p:spPr>
          <a:xfrm flipH="1">
            <a:off x="1355253" y="4473733"/>
            <a:ext cx="190083" cy="6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3" name="Rectángulo 52">
            <a:extLst>
              <a:ext uri="{FF2B5EF4-FFF2-40B4-BE49-F238E27FC236}">
                <a16:creationId xmlns:a16="http://schemas.microsoft.com/office/drawing/2014/main" id="{49E7F977-E7F8-4660-B217-8465B9DB94F2}"/>
              </a:ext>
            </a:extLst>
          </p:cNvPr>
          <p:cNvSpPr/>
          <p:nvPr/>
        </p:nvSpPr>
        <p:spPr>
          <a:xfrm>
            <a:off x="193418" y="4803318"/>
            <a:ext cx="1662041" cy="942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Coordinació</a:t>
            </a:r>
          </a:p>
          <a:p>
            <a:pPr algn="ctr"/>
            <a:r>
              <a:rPr lang="ca-ES" sz="1400" i="1" dirty="0" err="1">
                <a:solidFill>
                  <a:schemeClr val="tx1"/>
                </a:solidFill>
              </a:rPr>
              <a:t>Aziza</a:t>
            </a:r>
            <a:r>
              <a:rPr lang="ca-ES" sz="1400" i="1" dirty="0">
                <a:solidFill>
                  <a:schemeClr val="tx1"/>
                </a:solidFill>
              </a:rPr>
              <a:t> El </a:t>
            </a:r>
            <a:r>
              <a:rPr lang="ca-ES" sz="1400" i="1" dirty="0" err="1">
                <a:solidFill>
                  <a:schemeClr val="tx1"/>
                </a:solidFill>
              </a:rPr>
              <a:t>Talibi</a:t>
            </a:r>
            <a:r>
              <a:rPr lang="ca-ES" sz="1400" i="1" dirty="0">
                <a:solidFill>
                  <a:schemeClr val="tx1"/>
                </a:solidFill>
              </a:rPr>
              <a:t> ,Susana, Francis </a:t>
            </a:r>
            <a:endParaRPr lang="ca-ES" sz="1600" dirty="0">
              <a:solidFill>
                <a:schemeClr val="tx1"/>
              </a:solidFill>
            </a:endParaRPr>
          </a:p>
          <a:p>
            <a:pPr algn="ctr"/>
            <a:endParaRPr lang="ca-ES" sz="1400" dirty="0">
              <a:solidFill>
                <a:schemeClr val="tx1"/>
              </a:solidFill>
            </a:endParaRPr>
          </a:p>
          <a:p>
            <a:pPr algn="ctr"/>
            <a:endParaRPr lang="es-ES" sz="1400" i="1" dirty="0">
              <a:solidFill>
                <a:schemeClr val="tx1"/>
              </a:solidFill>
            </a:endParaRPr>
          </a:p>
        </p:txBody>
      </p:sp>
      <p:sp>
        <p:nvSpPr>
          <p:cNvPr id="62" name="Rectángulo 61">
            <a:extLst>
              <a:ext uri="{FF2B5EF4-FFF2-40B4-BE49-F238E27FC236}">
                <a16:creationId xmlns:a16="http://schemas.microsoft.com/office/drawing/2014/main" id="{BBBC5CC1-305E-4283-A68D-5440C1FE1C1B}"/>
              </a:ext>
            </a:extLst>
          </p:cNvPr>
          <p:cNvSpPr/>
          <p:nvPr/>
        </p:nvSpPr>
        <p:spPr>
          <a:xfrm>
            <a:off x="180954" y="2870646"/>
            <a:ext cx="1111090" cy="16030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DUE</a:t>
            </a:r>
            <a:r>
              <a:rPr lang="ca-ES" sz="1600" dirty="0">
                <a:solidFill>
                  <a:schemeClr val="tx1"/>
                </a:solidFill>
              </a:rPr>
              <a:t>             </a:t>
            </a:r>
            <a:endParaRPr lang="ca-ES" sz="1600" i="1" dirty="0">
              <a:solidFill>
                <a:schemeClr val="tx1"/>
              </a:solidFill>
            </a:endParaRPr>
          </a:p>
          <a:p>
            <a:pPr algn="ctr"/>
            <a:r>
              <a:rPr lang="es-ES" sz="1400" i="1" dirty="0">
                <a:solidFill>
                  <a:schemeClr val="tx1"/>
                </a:solidFill>
              </a:rPr>
              <a:t>Carla González</a:t>
            </a:r>
          </a:p>
          <a:p>
            <a:pPr algn="ctr"/>
            <a:r>
              <a:rPr lang="ca-ES" sz="1600" b="1" dirty="0">
                <a:solidFill>
                  <a:schemeClr val="tx1"/>
                </a:solidFill>
              </a:rPr>
              <a:t>DUE</a:t>
            </a:r>
            <a:endParaRPr lang="ca-ES" sz="1400" b="1" dirty="0">
              <a:solidFill>
                <a:schemeClr val="tx1"/>
              </a:solidFill>
            </a:endParaRPr>
          </a:p>
          <a:p>
            <a:pPr algn="ctr"/>
            <a:r>
              <a:rPr lang="es-ES" sz="1400" i="1" dirty="0">
                <a:solidFill>
                  <a:schemeClr val="tx1"/>
                </a:solidFill>
              </a:rPr>
              <a:t>Tamara</a:t>
            </a:r>
          </a:p>
        </p:txBody>
      </p:sp>
      <p:sp>
        <p:nvSpPr>
          <p:cNvPr id="64" name="Rectángulo 63">
            <a:extLst>
              <a:ext uri="{FF2B5EF4-FFF2-40B4-BE49-F238E27FC236}">
                <a16:creationId xmlns:a16="http://schemas.microsoft.com/office/drawing/2014/main" id="{1606D088-3243-41BF-ABD1-1CD5B9CFB16E}"/>
              </a:ext>
            </a:extLst>
          </p:cNvPr>
          <p:cNvSpPr/>
          <p:nvPr/>
        </p:nvSpPr>
        <p:spPr>
          <a:xfrm>
            <a:off x="1450294" y="4005884"/>
            <a:ext cx="2676312" cy="5352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Fisioteràpia i T. Ocupacional       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Karla Medina y David</a:t>
            </a: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03D93100-BF08-42F3-808B-A783728F33AB}"/>
              </a:ext>
            </a:extLst>
          </p:cNvPr>
          <p:cNvSpPr/>
          <p:nvPr/>
        </p:nvSpPr>
        <p:spPr>
          <a:xfrm>
            <a:off x="3786554" y="3143095"/>
            <a:ext cx="1229767" cy="5718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Ed. Social</a:t>
            </a:r>
          </a:p>
          <a:p>
            <a:endParaRPr lang="es-ES" dirty="0"/>
          </a:p>
        </p:txBody>
      </p:sp>
      <p:cxnSp>
        <p:nvCxnSpPr>
          <p:cNvPr id="75" name="Conector recto 74">
            <a:extLst>
              <a:ext uri="{FF2B5EF4-FFF2-40B4-BE49-F238E27FC236}">
                <a16:creationId xmlns:a16="http://schemas.microsoft.com/office/drawing/2014/main" id="{707164DD-E51A-42BB-908A-927F044C1A4C}"/>
              </a:ext>
            </a:extLst>
          </p:cNvPr>
          <p:cNvCxnSpPr>
            <a:cxnSpLocks/>
          </p:cNvCxnSpPr>
          <p:nvPr/>
        </p:nvCxnSpPr>
        <p:spPr>
          <a:xfrm flipH="1" flipV="1">
            <a:off x="1292044" y="3288831"/>
            <a:ext cx="63209" cy="68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9" name="Conector recto 78">
            <a:extLst>
              <a:ext uri="{FF2B5EF4-FFF2-40B4-BE49-F238E27FC236}">
                <a16:creationId xmlns:a16="http://schemas.microsoft.com/office/drawing/2014/main" id="{4D0C017B-DA3E-4315-AD1C-CD1BBDEE96AC}"/>
              </a:ext>
            </a:extLst>
          </p:cNvPr>
          <p:cNvCxnSpPr>
            <a:cxnSpLocks/>
            <a:endCxn id="53" idx="2"/>
          </p:cNvCxnSpPr>
          <p:nvPr/>
        </p:nvCxnSpPr>
        <p:spPr>
          <a:xfrm flipV="1">
            <a:off x="1024439" y="5745847"/>
            <a:ext cx="0" cy="138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0" name="Rectángulo 79">
            <a:extLst>
              <a:ext uri="{FF2B5EF4-FFF2-40B4-BE49-F238E27FC236}">
                <a16:creationId xmlns:a16="http://schemas.microsoft.com/office/drawing/2014/main" id="{4324F8AF-EC6D-4669-8556-E8EE23C94C19}"/>
              </a:ext>
            </a:extLst>
          </p:cNvPr>
          <p:cNvSpPr/>
          <p:nvPr/>
        </p:nvSpPr>
        <p:spPr>
          <a:xfrm>
            <a:off x="410481" y="5883859"/>
            <a:ext cx="1417205" cy="3344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Equip Auxiliar       </a:t>
            </a:r>
          </a:p>
        </p:txBody>
      </p:sp>
      <p:cxnSp>
        <p:nvCxnSpPr>
          <p:cNvPr id="81" name="Conector recto 80">
            <a:extLst>
              <a:ext uri="{FF2B5EF4-FFF2-40B4-BE49-F238E27FC236}">
                <a16:creationId xmlns:a16="http://schemas.microsoft.com/office/drawing/2014/main" id="{FE43EC51-54DD-48F9-A3FD-2B0B62360579}"/>
              </a:ext>
            </a:extLst>
          </p:cNvPr>
          <p:cNvCxnSpPr>
            <a:cxnSpLocks/>
          </p:cNvCxnSpPr>
          <p:nvPr/>
        </p:nvCxnSpPr>
        <p:spPr>
          <a:xfrm>
            <a:off x="4532049" y="2760955"/>
            <a:ext cx="0" cy="197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2" name="Conector recto 81">
            <a:extLst>
              <a:ext uri="{FF2B5EF4-FFF2-40B4-BE49-F238E27FC236}">
                <a16:creationId xmlns:a16="http://schemas.microsoft.com/office/drawing/2014/main" id="{3BAE2053-2A99-4979-A16F-153934D826ED}"/>
              </a:ext>
            </a:extLst>
          </p:cNvPr>
          <p:cNvCxnSpPr>
            <a:cxnSpLocks/>
          </p:cNvCxnSpPr>
          <p:nvPr/>
        </p:nvCxnSpPr>
        <p:spPr>
          <a:xfrm flipH="1">
            <a:off x="3084292" y="2966963"/>
            <a:ext cx="2633547" cy="8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7" name="Conector recto 86">
            <a:extLst>
              <a:ext uri="{FF2B5EF4-FFF2-40B4-BE49-F238E27FC236}">
                <a16:creationId xmlns:a16="http://schemas.microsoft.com/office/drawing/2014/main" id="{FD2B35F4-AABD-4D14-B637-F553A50F963D}"/>
              </a:ext>
            </a:extLst>
          </p:cNvPr>
          <p:cNvCxnSpPr>
            <a:cxnSpLocks/>
          </p:cNvCxnSpPr>
          <p:nvPr/>
        </p:nvCxnSpPr>
        <p:spPr>
          <a:xfrm>
            <a:off x="3084292" y="2966963"/>
            <a:ext cx="0" cy="198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Conector recto 89">
            <a:extLst>
              <a:ext uri="{FF2B5EF4-FFF2-40B4-BE49-F238E27FC236}">
                <a16:creationId xmlns:a16="http://schemas.microsoft.com/office/drawing/2014/main" id="{8FEC364E-19DE-431F-B4E1-57FABF80D31F}"/>
              </a:ext>
            </a:extLst>
          </p:cNvPr>
          <p:cNvCxnSpPr>
            <a:cxnSpLocks/>
          </p:cNvCxnSpPr>
          <p:nvPr/>
        </p:nvCxnSpPr>
        <p:spPr>
          <a:xfrm>
            <a:off x="4532049" y="2961194"/>
            <a:ext cx="0" cy="197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1" name="Conector recto 90">
            <a:extLst>
              <a:ext uri="{FF2B5EF4-FFF2-40B4-BE49-F238E27FC236}">
                <a16:creationId xmlns:a16="http://schemas.microsoft.com/office/drawing/2014/main" id="{C7146CCC-32B3-41F4-B13F-7DB75DB9DDB1}"/>
              </a:ext>
            </a:extLst>
          </p:cNvPr>
          <p:cNvCxnSpPr>
            <a:cxnSpLocks/>
          </p:cNvCxnSpPr>
          <p:nvPr/>
        </p:nvCxnSpPr>
        <p:spPr>
          <a:xfrm>
            <a:off x="5717839" y="2961194"/>
            <a:ext cx="0" cy="1971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2" name="Rectángulo 91">
            <a:extLst>
              <a:ext uri="{FF2B5EF4-FFF2-40B4-BE49-F238E27FC236}">
                <a16:creationId xmlns:a16="http://schemas.microsoft.com/office/drawing/2014/main" id="{F706E595-FD52-4E73-82E5-06FB5DFC0F87}"/>
              </a:ext>
            </a:extLst>
          </p:cNvPr>
          <p:cNvSpPr/>
          <p:nvPr/>
        </p:nvSpPr>
        <p:spPr>
          <a:xfrm>
            <a:off x="2618536" y="3021923"/>
            <a:ext cx="1081968" cy="9378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T. Social</a:t>
            </a:r>
            <a:r>
              <a:rPr lang="ca-ES" sz="1600" dirty="0">
                <a:solidFill>
                  <a:schemeClr val="tx1"/>
                </a:solidFill>
              </a:rPr>
              <a:t> </a:t>
            </a:r>
            <a:endParaRPr lang="ca-ES" sz="1600" i="1" dirty="0">
              <a:solidFill>
                <a:schemeClr val="tx1"/>
              </a:solidFill>
            </a:endParaRPr>
          </a:p>
          <a:p>
            <a:pPr algn="ctr"/>
            <a:r>
              <a:rPr lang="ca-ES" sz="1600" i="1" dirty="0">
                <a:solidFill>
                  <a:schemeClr val="tx1"/>
                </a:solidFill>
              </a:rPr>
              <a:t>Robert Camacho</a:t>
            </a:r>
          </a:p>
          <a:p>
            <a:r>
              <a:rPr lang="es-ES" dirty="0"/>
              <a:t>   </a:t>
            </a:r>
          </a:p>
        </p:txBody>
      </p:sp>
      <p:sp>
        <p:nvSpPr>
          <p:cNvPr id="93" name="Rectángulo 92">
            <a:extLst>
              <a:ext uri="{FF2B5EF4-FFF2-40B4-BE49-F238E27FC236}">
                <a16:creationId xmlns:a16="http://schemas.microsoft.com/office/drawing/2014/main" id="{AF1F935F-A492-49F4-8423-0589CE1AAE48}"/>
              </a:ext>
            </a:extLst>
          </p:cNvPr>
          <p:cNvSpPr/>
          <p:nvPr/>
        </p:nvSpPr>
        <p:spPr>
          <a:xfrm>
            <a:off x="1446515" y="2867256"/>
            <a:ext cx="1101704" cy="10717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Metge-RHS</a:t>
            </a:r>
            <a:r>
              <a:rPr lang="ca-ES" sz="1600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Dr. Iván </a:t>
            </a:r>
            <a:r>
              <a:rPr lang="ca-ES" sz="1400" i="1" dirty="0" err="1">
                <a:solidFill>
                  <a:schemeClr val="tx1"/>
                </a:solidFill>
              </a:rPr>
              <a:t>Sanginés</a:t>
            </a:r>
            <a:endParaRPr lang="ca-ES" sz="1400" i="1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sp>
        <p:nvSpPr>
          <p:cNvPr id="94" name="Rectángulo 93">
            <a:extLst>
              <a:ext uri="{FF2B5EF4-FFF2-40B4-BE49-F238E27FC236}">
                <a16:creationId xmlns:a16="http://schemas.microsoft.com/office/drawing/2014/main" id="{A663F277-3D91-4646-BC97-5F97A46AB1EC}"/>
              </a:ext>
            </a:extLst>
          </p:cNvPr>
          <p:cNvSpPr/>
          <p:nvPr/>
        </p:nvSpPr>
        <p:spPr>
          <a:xfrm>
            <a:off x="5096927" y="3026932"/>
            <a:ext cx="963749" cy="9412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Psicòleg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Pablo Sanjuan </a:t>
            </a:r>
          </a:p>
          <a:p>
            <a:pPr algn="ctr"/>
            <a:endParaRPr lang="ca-ES" sz="1600" i="1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cxnSp>
        <p:nvCxnSpPr>
          <p:cNvPr id="103" name="Conector recto 102">
            <a:extLst>
              <a:ext uri="{FF2B5EF4-FFF2-40B4-BE49-F238E27FC236}">
                <a16:creationId xmlns:a16="http://schemas.microsoft.com/office/drawing/2014/main" id="{94693EB9-37F4-4A49-A5BF-A8D44CE52C7B}"/>
              </a:ext>
            </a:extLst>
          </p:cNvPr>
          <p:cNvCxnSpPr>
            <a:cxnSpLocks/>
            <a:stCxn id="36" idx="2"/>
          </p:cNvCxnSpPr>
          <p:nvPr/>
        </p:nvCxnSpPr>
        <p:spPr>
          <a:xfrm>
            <a:off x="9675808" y="2760955"/>
            <a:ext cx="5710" cy="263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" name="Rectángulo 103">
            <a:extLst>
              <a:ext uri="{FF2B5EF4-FFF2-40B4-BE49-F238E27FC236}">
                <a16:creationId xmlns:a16="http://schemas.microsoft.com/office/drawing/2014/main" id="{D80073E9-30B4-4B21-818A-0224375F1745}"/>
              </a:ext>
            </a:extLst>
          </p:cNvPr>
          <p:cNvSpPr/>
          <p:nvPr/>
        </p:nvSpPr>
        <p:spPr>
          <a:xfrm>
            <a:off x="7777799" y="3205952"/>
            <a:ext cx="1517124" cy="4373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a-ES" sz="1600" dirty="0">
                <a:solidFill>
                  <a:schemeClr val="tx1"/>
                </a:solidFill>
              </a:rPr>
              <a:t>Interns</a:t>
            </a:r>
            <a:endParaRPr lang="ca-ES" dirty="0">
              <a:solidFill>
                <a:schemeClr val="tx1"/>
              </a:solidFill>
            </a:endParaRPr>
          </a:p>
          <a:p>
            <a:pPr algn="ctr"/>
            <a:endParaRPr lang="es-ES" dirty="0"/>
          </a:p>
        </p:txBody>
      </p:sp>
      <p:sp>
        <p:nvSpPr>
          <p:cNvPr id="106" name="Rectángulo 105">
            <a:extLst>
              <a:ext uri="{FF2B5EF4-FFF2-40B4-BE49-F238E27FC236}">
                <a16:creationId xmlns:a16="http://schemas.microsoft.com/office/drawing/2014/main" id="{BE60AB2A-3D5F-4A3D-A43F-3EBBDD072527}"/>
              </a:ext>
            </a:extLst>
          </p:cNvPr>
          <p:cNvSpPr/>
          <p:nvPr/>
        </p:nvSpPr>
        <p:spPr>
          <a:xfrm>
            <a:off x="10553697" y="3210320"/>
            <a:ext cx="1517124" cy="3827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a-ES" sz="1600" dirty="0">
                <a:solidFill>
                  <a:schemeClr val="tx1"/>
                </a:solidFill>
              </a:rPr>
              <a:t>Externs</a:t>
            </a:r>
            <a:endParaRPr lang="ca-ES" dirty="0">
              <a:solidFill>
                <a:schemeClr val="tx1"/>
              </a:solidFill>
            </a:endParaRPr>
          </a:p>
          <a:p>
            <a:pPr algn="ctr"/>
            <a:endParaRPr lang="es-ES" dirty="0"/>
          </a:p>
        </p:txBody>
      </p:sp>
      <p:cxnSp>
        <p:nvCxnSpPr>
          <p:cNvPr id="107" name="Conector recto 106">
            <a:extLst>
              <a:ext uri="{FF2B5EF4-FFF2-40B4-BE49-F238E27FC236}">
                <a16:creationId xmlns:a16="http://schemas.microsoft.com/office/drawing/2014/main" id="{8AACC5C3-73D0-427F-BFBD-F587A226D84B}"/>
              </a:ext>
            </a:extLst>
          </p:cNvPr>
          <p:cNvCxnSpPr>
            <a:cxnSpLocks/>
          </p:cNvCxnSpPr>
          <p:nvPr/>
        </p:nvCxnSpPr>
        <p:spPr>
          <a:xfrm flipH="1" flipV="1">
            <a:off x="8536361" y="3022163"/>
            <a:ext cx="2889200" cy="22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9" name="Conector recto 108">
            <a:extLst>
              <a:ext uri="{FF2B5EF4-FFF2-40B4-BE49-F238E27FC236}">
                <a16:creationId xmlns:a16="http://schemas.microsoft.com/office/drawing/2014/main" id="{CC4FBA7A-E789-4FE9-9166-A40A662185DC}"/>
              </a:ext>
            </a:extLst>
          </p:cNvPr>
          <p:cNvCxnSpPr>
            <a:cxnSpLocks/>
          </p:cNvCxnSpPr>
          <p:nvPr/>
        </p:nvCxnSpPr>
        <p:spPr>
          <a:xfrm>
            <a:off x="8536361" y="3022163"/>
            <a:ext cx="0" cy="20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2" name="Conector recto 111">
            <a:extLst>
              <a:ext uri="{FF2B5EF4-FFF2-40B4-BE49-F238E27FC236}">
                <a16:creationId xmlns:a16="http://schemas.microsoft.com/office/drawing/2014/main" id="{B50E38EA-E6FA-453E-B4FA-7EE498EF3E0E}"/>
              </a:ext>
            </a:extLst>
          </p:cNvPr>
          <p:cNvCxnSpPr>
            <a:cxnSpLocks/>
          </p:cNvCxnSpPr>
          <p:nvPr/>
        </p:nvCxnSpPr>
        <p:spPr>
          <a:xfrm>
            <a:off x="11425561" y="3031535"/>
            <a:ext cx="0" cy="20220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4" name="Conector recto 113">
            <a:extLst>
              <a:ext uri="{FF2B5EF4-FFF2-40B4-BE49-F238E27FC236}">
                <a16:creationId xmlns:a16="http://schemas.microsoft.com/office/drawing/2014/main" id="{B5528792-FB77-405B-B0BE-8D194E887AD3}"/>
              </a:ext>
            </a:extLst>
          </p:cNvPr>
          <p:cNvCxnSpPr>
            <a:cxnSpLocks/>
          </p:cNvCxnSpPr>
          <p:nvPr/>
        </p:nvCxnSpPr>
        <p:spPr>
          <a:xfrm>
            <a:off x="8311084" y="3667091"/>
            <a:ext cx="0" cy="2011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9" name="Conector recto 118">
            <a:extLst>
              <a:ext uri="{FF2B5EF4-FFF2-40B4-BE49-F238E27FC236}">
                <a16:creationId xmlns:a16="http://schemas.microsoft.com/office/drawing/2014/main" id="{53E9ABDD-6456-47DD-9642-F22CB7011256}"/>
              </a:ext>
            </a:extLst>
          </p:cNvPr>
          <p:cNvCxnSpPr>
            <a:cxnSpLocks/>
          </p:cNvCxnSpPr>
          <p:nvPr/>
        </p:nvCxnSpPr>
        <p:spPr>
          <a:xfrm flipH="1" flipV="1">
            <a:off x="7023401" y="3886280"/>
            <a:ext cx="2113559" cy="5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4" name="Conector recto 123">
            <a:extLst>
              <a:ext uri="{FF2B5EF4-FFF2-40B4-BE49-F238E27FC236}">
                <a16:creationId xmlns:a16="http://schemas.microsoft.com/office/drawing/2014/main" id="{E02EBEE5-6ACB-4C35-A933-2546A3B87C11}"/>
              </a:ext>
            </a:extLst>
          </p:cNvPr>
          <p:cNvCxnSpPr>
            <a:cxnSpLocks/>
          </p:cNvCxnSpPr>
          <p:nvPr/>
        </p:nvCxnSpPr>
        <p:spPr>
          <a:xfrm>
            <a:off x="9136960" y="3891748"/>
            <a:ext cx="0" cy="2011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6" name="Rectángulo 125">
            <a:extLst>
              <a:ext uri="{FF2B5EF4-FFF2-40B4-BE49-F238E27FC236}">
                <a16:creationId xmlns:a16="http://schemas.microsoft.com/office/drawing/2014/main" id="{52E44243-5DFB-4932-948A-4E1443F28D2E}"/>
              </a:ext>
            </a:extLst>
          </p:cNvPr>
          <p:cNvSpPr/>
          <p:nvPr/>
        </p:nvSpPr>
        <p:spPr>
          <a:xfrm>
            <a:off x="6335494" y="4111066"/>
            <a:ext cx="1357398" cy="73913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Manteniment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Manuel</a:t>
            </a:r>
          </a:p>
          <a:p>
            <a:pPr algn="ctr"/>
            <a:endParaRPr lang="es-ES" dirty="0"/>
          </a:p>
        </p:txBody>
      </p:sp>
      <p:sp>
        <p:nvSpPr>
          <p:cNvPr id="128" name="Rectángulo 127">
            <a:extLst>
              <a:ext uri="{FF2B5EF4-FFF2-40B4-BE49-F238E27FC236}">
                <a16:creationId xmlns:a16="http://schemas.microsoft.com/office/drawing/2014/main" id="{C356274E-597F-4106-AC2B-5A6BD1FD327C}"/>
              </a:ext>
            </a:extLst>
          </p:cNvPr>
          <p:cNvSpPr/>
          <p:nvPr/>
        </p:nvSpPr>
        <p:spPr>
          <a:xfrm>
            <a:off x="8288679" y="4111170"/>
            <a:ext cx="1650875" cy="95796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a-ES" sz="1400" b="1" dirty="0">
                <a:solidFill>
                  <a:schemeClr val="tx1"/>
                </a:solidFill>
              </a:rPr>
              <a:t>Neteja i Bugaderia</a:t>
            </a:r>
          </a:p>
          <a:p>
            <a:pPr algn="ctr"/>
            <a:r>
              <a:rPr lang="ca-ES" sz="1400" i="1" dirty="0" err="1">
                <a:solidFill>
                  <a:schemeClr val="tx1"/>
                </a:solidFill>
              </a:rPr>
              <a:t>Gleydis</a:t>
            </a:r>
            <a:endParaRPr lang="ca-ES" sz="1400" i="1" dirty="0">
              <a:solidFill>
                <a:schemeClr val="tx1"/>
              </a:solidFill>
            </a:endParaRP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Radia</a:t>
            </a:r>
          </a:p>
          <a:p>
            <a:pPr algn="ctr"/>
            <a:r>
              <a:rPr lang="ca-ES" sz="1400" i="1" dirty="0" err="1">
                <a:solidFill>
                  <a:schemeClr val="tx1"/>
                </a:solidFill>
              </a:rPr>
              <a:t>Ouasima</a:t>
            </a:r>
            <a:endParaRPr lang="ca-ES" sz="1400" i="1" dirty="0">
              <a:solidFill>
                <a:schemeClr val="tx1"/>
              </a:solidFill>
            </a:endParaRPr>
          </a:p>
        </p:txBody>
      </p:sp>
      <p:cxnSp>
        <p:nvCxnSpPr>
          <p:cNvPr id="130" name="Conector recto 129">
            <a:extLst>
              <a:ext uri="{FF2B5EF4-FFF2-40B4-BE49-F238E27FC236}">
                <a16:creationId xmlns:a16="http://schemas.microsoft.com/office/drawing/2014/main" id="{B2A49182-FBDF-4B03-8F2D-BA8DE27EABD2}"/>
              </a:ext>
            </a:extLst>
          </p:cNvPr>
          <p:cNvCxnSpPr>
            <a:cxnSpLocks/>
          </p:cNvCxnSpPr>
          <p:nvPr/>
        </p:nvCxnSpPr>
        <p:spPr>
          <a:xfrm>
            <a:off x="11722738" y="3593108"/>
            <a:ext cx="0" cy="15344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2" name="Conector recto 131">
            <a:extLst>
              <a:ext uri="{FF2B5EF4-FFF2-40B4-BE49-F238E27FC236}">
                <a16:creationId xmlns:a16="http://schemas.microsoft.com/office/drawing/2014/main" id="{B2FDE79C-0DC0-4591-AEBA-07BE73A5C66F}"/>
              </a:ext>
            </a:extLst>
          </p:cNvPr>
          <p:cNvCxnSpPr>
            <a:cxnSpLocks/>
          </p:cNvCxnSpPr>
          <p:nvPr/>
        </p:nvCxnSpPr>
        <p:spPr>
          <a:xfrm flipH="1">
            <a:off x="11341836" y="4296986"/>
            <a:ext cx="3754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6" name="Rectángulo 135">
            <a:extLst>
              <a:ext uri="{FF2B5EF4-FFF2-40B4-BE49-F238E27FC236}">
                <a16:creationId xmlns:a16="http://schemas.microsoft.com/office/drawing/2014/main" id="{7CBE5CE3-68F6-45F7-BDAF-F240C047C7EC}"/>
              </a:ext>
            </a:extLst>
          </p:cNvPr>
          <p:cNvSpPr/>
          <p:nvPr/>
        </p:nvSpPr>
        <p:spPr>
          <a:xfrm>
            <a:off x="10123953" y="3959799"/>
            <a:ext cx="1191529" cy="6323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a-ES" sz="1600" dirty="0">
                <a:solidFill>
                  <a:schemeClr val="tx1"/>
                </a:solidFill>
              </a:rPr>
              <a:t>Perruqueria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Cristina</a:t>
            </a:r>
          </a:p>
        </p:txBody>
      </p:sp>
      <p:cxnSp>
        <p:nvCxnSpPr>
          <p:cNvPr id="137" name="Conector recto 136">
            <a:extLst>
              <a:ext uri="{FF2B5EF4-FFF2-40B4-BE49-F238E27FC236}">
                <a16:creationId xmlns:a16="http://schemas.microsoft.com/office/drawing/2014/main" id="{32DDBDED-46E2-47EA-BACD-928F0942742C}"/>
              </a:ext>
            </a:extLst>
          </p:cNvPr>
          <p:cNvCxnSpPr>
            <a:cxnSpLocks/>
          </p:cNvCxnSpPr>
          <p:nvPr/>
        </p:nvCxnSpPr>
        <p:spPr>
          <a:xfrm flipH="1">
            <a:off x="11312260" y="5127531"/>
            <a:ext cx="40497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8" name="Rectángulo 137">
            <a:extLst>
              <a:ext uri="{FF2B5EF4-FFF2-40B4-BE49-F238E27FC236}">
                <a16:creationId xmlns:a16="http://schemas.microsoft.com/office/drawing/2014/main" id="{45524E02-0703-472B-BC6C-E1BBC79B8905}"/>
              </a:ext>
            </a:extLst>
          </p:cNvPr>
          <p:cNvSpPr/>
          <p:nvPr/>
        </p:nvSpPr>
        <p:spPr>
          <a:xfrm>
            <a:off x="10120730" y="4876916"/>
            <a:ext cx="1191529" cy="6323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a-ES" sz="1600" dirty="0">
                <a:solidFill>
                  <a:schemeClr val="tx1"/>
                </a:solidFill>
              </a:rPr>
              <a:t>Podologia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Bernabé </a:t>
            </a:r>
          </a:p>
        </p:txBody>
      </p:sp>
      <p:pic>
        <p:nvPicPr>
          <p:cNvPr id="145" name="Imagen 144">
            <a:extLst>
              <a:ext uri="{FF2B5EF4-FFF2-40B4-BE49-F238E27FC236}">
                <a16:creationId xmlns:a16="http://schemas.microsoft.com/office/drawing/2014/main" id="{79C71FFD-C93C-44D7-A7D9-378F68F2BC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109" y="107803"/>
            <a:ext cx="1057155" cy="834714"/>
          </a:xfrm>
          <a:prstGeom prst="rect">
            <a:avLst/>
          </a:prstGeom>
        </p:spPr>
      </p:pic>
      <p:sp>
        <p:nvSpPr>
          <p:cNvPr id="154" name="Marcador de fecha 153">
            <a:extLst>
              <a:ext uri="{FF2B5EF4-FFF2-40B4-BE49-F238E27FC236}">
                <a16:creationId xmlns:a16="http://schemas.microsoft.com/office/drawing/2014/main" id="{95FECABD-4D2B-444B-8E8A-84F91E9A8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b="1" dirty="0">
                <a:solidFill>
                  <a:schemeClr val="tx1"/>
                </a:solidFill>
              </a:rPr>
              <a:t>18/04/2024</a:t>
            </a: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F675A44C-C42E-491E-B532-FF3F1190299E}"/>
              </a:ext>
            </a:extLst>
          </p:cNvPr>
          <p:cNvSpPr txBox="1"/>
          <p:nvPr/>
        </p:nvSpPr>
        <p:spPr>
          <a:xfrm>
            <a:off x="8075424" y="322074"/>
            <a:ext cx="3000949" cy="5863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a-ES" sz="3200" kern="1200" noProof="0" dirty="0">
                <a:solidFill>
                  <a:schemeClr val="tx1"/>
                </a:solidFill>
              </a:rPr>
              <a:t>ORGANIGRAMA</a:t>
            </a:r>
            <a:endParaRPr lang="ca-ES" sz="2400" i="1" kern="1200" noProof="0" dirty="0">
              <a:solidFill>
                <a:schemeClr val="tx1"/>
              </a:solidFill>
            </a:endParaRPr>
          </a:p>
        </p:txBody>
      </p:sp>
      <p:cxnSp>
        <p:nvCxnSpPr>
          <p:cNvPr id="65" name="Conector recto 64">
            <a:extLst>
              <a:ext uri="{FF2B5EF4-FFF2-40B4-BE49-F238E27FC236}">
                <a16:creationId xmlns:a16="http://schemas.microsoft.com/office/drawing/2014/main" id="{B2F512F0-7ABC-4046-A15A-89B8C05ED870}"/>
              </a:ext>
            </a:extLst>
          </p:cNvPr>
          <p:cNvCxnSpPr>
            <a:cxnSpLocks/>
            <a:endCxn id="67" idx="0"/>
          </p:cNvCxnSpPr>
          <p:nvPr/>
        </p:nvCxnSpPr>
        <p:spPr>
          <a:xfrm>
            <a:off x="7940597" y="3910060"/>
            <a:ext cx="0" cy="14773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7" name="Rectángulo 66">
            <a:extLst>
              <a:ext uri="{FF2B5EF4-FFF2-40B4-BE49-F238E27FC236}">
                <a16:creationId xmlns:a16="http://schemas.microsoft.com/office/drawing/2014/main" id="{5931F794-F345-47BE-B160-52DF48728D66}"/>
              </a:ext>
            </a:extLst>
          </p:cNvPr>
          <p:cNvSpPr/>
          <p:nvPr/>
        </p:nvSpPr>
        <p:spPr>
          <a:xfrm>
            <a:off x="7344832" y="5387441"/>
            <a:ext cx="1191529" cy="9689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Cuina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Maria</a:t>
            </a:r>
          </a:p>
          <a:p>
            <a:pPr algn="ctr"/>
            <a:r>
              <a:rPr lang="ca-ES" sz="1400" i="1">
                <a:solidFill>
                  <a:schemeClr val="tx1"/>
                </a:solidFill>
              </a:rPr>
              <a:t>Ahmed</a:t>
            </a:r>
            <a:endParaRPr lang="ca-ES" sz="1400" i="1" dirty="0">
              <a:solidFill>
                <a:schemeClr val="tx1"/>
              </a:solidFill>
            </a:endParaRP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ca-ES" sz="1400" i="1" dirty="0">
              <a:solidFill>
                <a:schemeClr val="tx1"/>
              </a:solidFill>
            </a:endParaRP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ca-ES" sz="1600" dirty="0">
              <a:solidFill>
                <a:schemeClr val="accent2">
                  <a:lumMod val="50000"/>
                </a:schemeClr>
              </a:solidFill>
            </a:endParaRPr>
          </a:p>
        </p:txBody>
      </p:sp>
      <p:cxnSp>
        <p:nvCxnSpPr>
          <p:cNvPr id="70" name="Conector recto 69">
            <a:extLst>
              <a:ext uri="{FF2B5EF4-FFF2-40B4-BE49-F238E27FC236}">
                <a16:creationId xmlns:a16="http://schemas.microsoft.com/office/drawing/2014/main" id="{6A670768-042D-47E1-8FA0-D9240ED68340}"/>
              </a:ext>
            </a:extLst>
          </p:cNvPr>
          <p:cNvCxnSpPr>
            <a:cxnSpLocks/>
            <a:endCxn id="80" idx="3"/>
          </p:cNvCxnSpPr>
          <p:nvPr/>
        </p:nvCxnSpPr>
        <p:spPr>
          <a:xfrm flipH="1">
            <a:off x="1827686" y="6051099"/>
            <a:ext cx="18117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2" name="Rectángulo 71">
            <a:extLst>
              <a:ext uri="{FF2B5EF4-FFF2-40B4-BE49-F238E27FC236}">
                <a16:creationId xmlns:a16="http://schemas.microsoft.com/office/drawing/2014/main" id="{B85EFE2C-0D0E-4684-81B0-3DCD6C0CCC0D}"/>
              </a:ext>
            </a:extLst>
          </p:cNvPr>
          <p:cNvSpPr/>
          <p:nvPr/>
        </p:nvSpPr>
        <p:spPr>
          <a:xfrm>
            <a:off x="2026475" y="4802705"/>
            <a:ext cx="3587907" cy="15354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200" b="1" u="sng" dirty="0">
                <a:solidFill>
                  <a:schemeClr val="tx1"/>
                </a:solidFill>
              </a:rPr>
              <a:t>Supervisors Torn: Susana/Francis</a:t>
            </a:r>
          </a:p>
          <a:p>
            <a:pPr algn="ctr"/>
            <a:endParaRPr lang="ca-ES" sz="1200" b="1" u="sng" dirty="0">
              <a:solidFill>
                <a:schemeClr val="tx1"/>
              </a:solidFill>
            </a:endParaRPr>
          </a:p>
          <a:p>
            <a:pPr algn="ctr"/>
            <a:r>
              <a:rPr lang="ca-ES" sz="1200" b="1" dirty="0">
                <a:solidFill>
                  <a:schemeClr val="tx1"/>
                </a:solidFill>
              </a:rPr>
              <a:t>Auxiliares</a:t>
            </a:r>
          </a:p>
        </p:txBody>
      </p:sp>
      <p:cxnSp>
        <p:nvCxnSpPr>
          <p:cNvPr id="83" name="Conector recto 82">
            <a:extLst>
              <a:ext uri="{FF2B5EF4-FFF2-40B4-BE49-F238E27FC236}">
                <a16:creationId xmlns:a16="http://schemas.microsoft.com/office/drawing/2014/main" id="{C86D6004-6422-4635-8531-9293AD0C38B3}"/>
              </a:ext>
            </a:extLst>
          </p:cNvPr>
          <p:cNvCxnSpPr>
            <a:cxnSpLocks/>
          </p:cNvCxnSpPr>
          <p:nvPr/>
        </p:nvCxnSpPr>
        <p:spPr>
          <a:xfrm flipH="1">
            <a:off x="1371183" y="3291602"/>
            <a:ext cx="639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1" name="Rectángulo 60">
            <a:extLst>
              <a:ext uri="{FF2B5EF4-FFF2-40B4-BE49-F238E27FC236}">
                <a16:creationId xmlns:a16="http://schemas.microsoft.com/office/drawing/2014/main" id="{55D58ED1-E499-4007-9906-702BAD56A982}"/>
              </a:ext>
            </a:extLst>
          </p:cNvPr>
          <p:cNvSpPr/>
          <p:nvPr/>
        </p:nvSpPr>
        <p:spPr>
          <a:xfrm>
            <a:off x="3749536" y="3013631"/>
            <a:ext cx="1301861" cy="94616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dirty="0">
                <a:solidFill>
                  <a:schemeClr val="tx1"/>
                </a:solidFill>
              </a:rPr>
              <a:t>A. Sociocultural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Marta Lucas</a:t>
            </a:r>
          </a:p>
        </p:txBody>
      </p:sp>
      <p:sp>
        <p:nvSpPr>
          <p:cNvPr id="63" name="Rectángulo 62">
            <a:extLst>
              <a:ext uri="{FF2B5EF4-FFF2-40B4-BE49-F238E27FC236}">
                <a16:creationId xmlns:a16="http://schemas.microsoft.com/office/drawing/2014/main" id="{25A0A3F4-7F10-414C-B461-159CE41E3160}"/>
              </a:ext>
            </a:extLst>
          </p:cNvPr>
          <p:cNvSpPr/>
          <p:nvPr/>
        </p:nvSpPr>
        <p:spPr>
          <a:xfrm>
            <a:off x="6275095" y="3152510"/>
            <a:ext cx="1325823" cy="53265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a-ES" sz="1600" b="1" i="1" dirty="0">
                <a:solidFill>
                  <a:schemeClr val="tx1"/>
                </a:solidFill>
              </a:rPr>
              <a:t>Aux. Adm</a:t>
            </a:r>
            <a:r>
              <a:rPr lang="ca-ES" sz="1600" i="1" dirty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ca-ES" sz="1400" i="1" dirty="0">
                <a:solidFill>
                  <a:schemeClr val="tx1"/>
                </a:solidFill>
              </a:rPr>
              <a:t>Diego</a:t>
            </a:r>
          </a:p>
          <a:p>
            <a:pPr algn="ctr"/>
            <a:endParaRPr lang="ca-ES" sz="1400" i="1" dirty="0">
              <a:solidFill>
                <a:schemeClr val="tx1"/>
              </a:solidFill>
            </a:endParaRPr>
          </a:p>
          <a:p>
            <a:endParaRPr lang="es-ES" dirty="0"/>
          </a:p>
        </p:txBody>
      </p:sp>
      <p:cxnSp>
        <p:nvCxnSpPr>
          <p:cNvPr id="68" name="Conector recto 67">
            <a:extLst>
              <a:ext uri="{FF2B5EF4-FFF2-40B4-BE49-F238E27FC236}">
                <a16:creationId xmlns:a16="http://schemas.microsoft.com/office/drawing/2014/main" id="{C5EC2793-90AE-4F3F-AC7F-F77540A1A9ED}"/>
              </a:ext>
            </a:extLst>
          </p:cNvPr>
          <p:cNvCxnSpPr>
            <a:cxnSpLocks/>
          </p:cNvCxnSpPr>
          <p:nvPr/>
        </p:nvCxnSpPr>
        <p:spPr>
          <a:xfrm>
            <a:off x="7023401" y="3891748"/>
            <a:ext cx="0" cy="2011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1" name="Conector recto 70">
            <a:extLst>
              <a:ext uri="{FF2B5EF4-FFF2-40B4-BE49-F238E27FC236}">
                <a16:creationId xmlns:a16="http://schemas.microsoft.com/office/drawing/2014/main" id="{EF0E6D14-AD72-455E-969C-F976684E0EE2}"/>
              </a:ext>
            </a:extLst>
          </p:cNvPr>
          <p:cNvCxnSpPr>
            <a:cxnSpLocks/>
            <a:endCxn id="63" idx="0"/>
          </p:cNvCxnSpPr>
          <p:nvPr/>
        </p:nvCxnSpPr>
        <p:spPr>
          <a:xfrm flipH="1">
            <a:off x="6938007" y="3013631"/>
            <a:ext cx="9327" cy="1388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0696773"/>
      </p:ext>
    </p:extLst>
  </p:cSld>
  <p:clrMapOvr>
    <a:masterClrMapping/>
  </p:clrMapOvr>
  <p:transition spd="slow" advTm="16406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3870</TotalTime>
  <Words>98</Words>
  <Application>Microsoft Office PowerPoint</Application>
  <PresentationFormat>Panorámica</PresentationFormat>
  <Paragraphs>55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Els Jardins de Castellarnau Residencia</cp:lastModifiedBy>
  <cp:revision>32</cp:revision>
  <cp:lastPrinted>2024-04-18T12:45:34Z</cp:lastPrinted>
  <dcterms:created xsi:type="dcterms:W3CDTF">2019-11-26T07:40:37Z</dcterms:created>
  <dcterms:modified xsi:type="dcterms:W3CDTF">2024-04-18T12:45:44Z</dcterms:modified>
</cp:coreProperties>
</file>