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88163" cy="10020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3A1D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16"/>
    <p:restoredTop sz="94694"/>
  </p:normalViewPr>
  <p:slideViewPr>
    <p:cSldViewPr>
      <p:cViewPr varScale="1">
        <p:scale>
          <a:sx n="121" d="100"/>
          <a:sy n="121" d="100"/>
        </p:scale>
        <p:origin x="103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5360E9-445C-4385-BF5C-1EEDDE379C6F}" type="datetimeFigureOut">
              <a:rPr lang="ca-ES"/>
              <a:pPr>
                <a:defRPr/>
              </a:pPr>
              <a:t>9/7/19</a:t>
            </a:fld>
            <a:endParaRPr lang="ca-E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596FD3-A32A-472E-A249-5F0EFC0E1D30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32316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CA445F3-6A49-4072-86D5-632587C2CC23}" type="datetimeFigureOut">
              <a:rPr lang="ca-ES"/>
              <a:pPr>
                <a:defRPr/>
              </a:pPr>
              <a:t>9/7/19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a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ca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FF5DA9B-8BB5-4170-AF11-1191C43EAABC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1830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/>
              <a:t>MAIG 2012</a:t>
            </a:r>
          </a:p>
        </p:txBody>
      </p:sp>
      <p:sp>
        <p:nvSpPr>
          <p:cNvPr id="16387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C71863-D9A5-4CB0-A068-24CDE8CCE60D}" type="slidenum">
              <a:rPr lang="ca-ES" smtClean="0">
                <a:cs typeface="Arial" charset="0"/>
              </a:rPr>
              <a:pPr/>
              <a:t>1</a:t>
            </a:fld>
            <a:endParaRPr lang="ca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21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7D3A6-FF17-482D-89D4-666137DC74C2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E779-E941-4DF6-84BF-A3AAFBE7C5A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53922-3514-4F3C-A40D-D712D08879F6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8CA3B-999C-4BD3-B35F-C51C76A2E29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5FD27-E310-4DA4-ACE9-36FB0021909D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402BC-6782-4976-90F0-B96474666FF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E017E-AC4D-4275-B7A9-D31CECB382D6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4D700-0716-4A98-9468-55E74F05683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93417-FA5D-44DF-9D4E-5D43E06D3DB0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2438-A62A-4EB6-AEFB-598ADE9C7F8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09364-5F26-4E19-BD2D-6B72ECD37632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481D2-5F23-4905-8D96-BD1E4921008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9576-41A7-4DAB-99D2-3F0501262A30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661C7-A6C8-41A2-B1F8-ABF671CD567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660D3-2B67-4333-96D2-6773657DB28B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EC255-42F6-4207-89B5-B18BFE6C755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C22F-C309-430B-BC6F-E27B8B11EB34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93DEB-C435-4389-81A0-8B7DD239440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6A03B-E354-4F17-8CE2-62BC42328B74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62392-C3D8-4710-B52B-5A70DFF601D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8A789-239A-4A0E-BF9E-7EC052BFA655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6EFB1-55E1-428B-A1D1-9A2FBD55CEA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4C9E45-C9EB-43D2-AD5A-FBC4B65759E2}" type="datetimeFigureOut">
              <a:rPr lang="es-ES"/>
              <a:pPr>
                <a:defRPr/>
              </a:pPr>
              <a:t>9/7/19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089C30-05ED-4DB2-AAAF-FCAFE2BA9ED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389867" y="230982"/>
            <a:ext cx="1787525" cy="1785937"/>
          </a:xfrm>
          <a:prstGeom prst="ellipse">
            <a:avLst/>
          </a:prstGeom>
          <a:solidFill>
            <a:srgbClr val="808000"/>
          </a:solidFill>
          <a:ln>
            <a:solidFill>
              <a:srgbClr val="8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2400" dirty="0">
                <a:solidFill>
                  <a:schemeClr val="bg1"/>
                </a:solidFill>
                <a:latin typeface="Avant Garde Book BT"/>
                <a:ea typeface="Times New Roman"/>
                <a:cs typeface="Times New Roman"/>
              </a:rPr>
              <a:t>Direcció </a:t>
            </a:r>
            <a:r>
              <a:rPr lang="ca-ES" sz="1200" dirty="0">
                <a:solidFill>
                  <a:schemeClr val="bg1"/>
                </a:solidFill>
                <a:latin typeface="Avant Garde Book BT"/>
                <a:ea typeface="Times New Roman"/>
                <a:cs typeface="Times New Roman"/>
              </a:rPr>
              <a:t>Montserrat León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2000" dirty="0">
                <a:solidFill>
                  <a:schemeClr val="bg1"/>
                </a:solidFill>
                <a:latin typeface="Avant Garde Book BT"/>
                <a:ea typeface="Times New Roman"/>
                <a:cs typeface="Times New Roman"/>
              </a:rPr>
              <a:t>Adjunta</a:t>
            </a:r>
            <a:r>
              <a:rPr lang="ca-ES" sz="2400" dirty="0">
                <a:solidFill>
                  <a:schemeClr val="bg1"/>
                </a:solidFill>
                <a:latin typeface="Avant Garde Book BT"/>
                <a:ea typeface="Times New Roman"/>
                <a:cs typeface="Times New Roman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>
                <a:solidFill>
                  <a:schemeClr val="bg1"/>
                </a:solidFill>
                <a:latin typeface="Avant Garde Book BT"/>
                <a:ea typeface="Times New Roman"/>
                <a:cs typeface="Times New Roman"/>
              </a:rPr>
              <a:t>Judit </a:t>
            </a:r>
            <a:r>
              <a:rPr lang="ca-ES" sz="1200" dirty="0" err="1">
                <a:solidFill>
                  <a:schemeClr val="bg1"/>
                </a:solidFill>
                <a:latin typeface="Avant Garde Book BT"/>
                <a:ea typeface="Times New Roman"/>
                <a:cs typeface="Times New Roman"/>
              </a:rPr>
              <a:t>Badenes</a:t>
            </a:r>
            <a:endParaRPr lang="ca-ES" sz="1200" dirty="0">
              <a:solidFill>
                <a:schemeClr val="bg1"/>
              </a:solidFill>
              <a:latin typeface="Avant Garde Book BT"/>
              <a:ea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6" name="5 Redondear rectángulo de esquina diagonal"/>
          <p:cNvSpPr/>
          <p:nvPr/>
        </p:nvSpPr>
        <p:spPr>
          <a:xfrm>
            <a:off x="468313" y="1844675"/>
            <a:ext cx="4103687" cy="576263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rgbClr val="FFFFFF"/>
                </a:solidFill>
                <a:cs typeface="Arial" charset="0"/>
              </a:rPr>
              <a:t>RHS – </a:t>
            </a:r>
            <a:r>
              <a:rPr lang="ca-ES" dirty="0">
                <a:solidFill>
                  <a:srgbClr val="FFFFFF"/>
                </a:solidFill>
                <a:cs typeface="Arial" charset="0"/>
              </a:rPr>
              <a:t>Infermeria (</a:t>
            </a:r>
            <a:r>
              <a:rPr lang="ca-ES" sz="1200" dirty="0">
                <a:solidFill>
                  <a:srgbClr val="FFFFFF"/>
                </a:solidFill>
                <a:cs typeface="Arial" charset="0"/>
              </a:rPr>
              <a:t>Manny Monterrey</a:t>
            </a:r>
            <a:r>
              <a:rPr lang="ca-ES" dirty="0">
                <a:solidFill>
                  <a:srgbClr val="FFFFFF"/>
                </a:solidFill>
                <a:cs typeface="Arial" charset="0"/>
              </a:rPr>
              <a:t>)</a:t>
            </a:r>
          </a:p>
        </p:txBody>
      </p:sp>
      <p:sp>
        <p:nvSpPr>
          <p:cNvPr id="7" name="6 Redondear rectángulo de esquina diagonal"/>
          <p:cNvSpPr/>
          <p:nvPr/>
        </p:nvSpPr>
        <p:spPr>
          <a:xfrm>
            <a:off x="6516688" y="4551674"/>
            <a:ext cx="2376487" cy="547944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 dirty="0">
                <a:solidFill>
                  <a:srgbClr val="FFFFFF"/>
                </a:solidFill>
              </a:rPr>
              <a:t>Manteniment         (</a:t>
            </a:r>
            <a:r>
              <a:rPr lang="ca-ES" sz="1200" dirty="0">
                <a:solidFill>
                  <a:srgbClr val="FFFFFF"/>
                </a:solidFill>
              </a:rPr>
              <a:t>Hernán Villafuerte)</a:t>
            </a:r>
          </a:p>
        </p:txBody>
      </p:sp>
      <p:sp>
        <p:nvSpPr>
          <p:cNvPr id="8" name="7 Redondear rectángulo de esquina diagonal"/>
          <p:cNvSpPr/>
          <p:nvPr/>
        </p:nvSpPr>
        <p:spPr>
          <a:xfrm>
            <a:off x="6516688" y="5734049"/>
            <a:ext cx="2376487" cy="603467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>
                <a:solidFill>
                  <a:srgbClr val="FFFFFF"/>
                </a:solidFill>
                <a:cs typeface="Arial" charset="0"/>
              </a:rPr>
              <a:t>Bugaderia          (</a:t>
            </a:r>
            <a:r>
              <a:rPr lang="ca-ES" sz="1200" dirty="0">
                <a:solidFill>
                  <a:srgbClr val="FFFFFF"/>
                </a:solidFill>
                <a:cs typeface="Arial" charset="0"/>
              </a:rPr>
              <a:t>Bugaderia el mar</a:t>
            </a:r>
            <a:r>
              <a:rPr lang="ca-ES" dirty="0">
                <a:solidFill>
                  <a:srgbClr val="FFFFFF"/>
                </a:solidFill>
                <a:cs typeface="Arial" charset="0"/>
              </a:rPr>
              <a:t>)</a:t>
            </a:r>
          </a:p>
        </p:txBody>
      </p:sp>
      <p:sp>
        <p:nvSpPr>
          <p:cNvPr id="9" name="8 Redondear rectángulo de esquina diagonal"/>
          <p:cNvSpPr/>
          <p:nvPr/>
        </p:nvSpPr>
        <p:spPr>
          <a:xfrm>
            <a:off x="6526644" y="3912565"/>
            <a:ext cx="2366532" cy="563688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 dirty="0">
                <a:solidFill>
                  <a:srgbClr val="FFFFFF"/>
                </a:solidFill>
                <a:cs typeface="Arial" charset="0"/>
              </a:rPr>
              <a:t>Servei Restauració </a:t>
            </a:r>
            <a:r>
              <a:rPr lang="ca-ES" sz="1200" dirty="0">
                <a:solidFill>
                  <a:srgbClr val="FFFFFF"/>
                </a:solidFill>
                <a:cs typeface="Arial" charset="0"/>
              </a:rPr>
              <a:t>(Selectae)</a:t>
            </a:r>
          </a:p>
        </p:txBody>
      </p:sp>
      <p:sp>
        <p:nvSpPr>
          <p:cNvPr id="10" name="9 Redondear rectángulo de esquina diagonal"/>
          <p:cNvSpPr/>
          <p:nvPr/>
        </p:nvSpPr>
        <p:spPr>
          <a:xfrm>
            <a:off x="2787205" y="3727200"/>
            <a:ext cx="2808288" cy="493963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dirty="0">
                <a:solidFill>
                  <a:srgbClr val="FFFFFF"/>
                </a:solidFill>
                <a:cs typeface="Arial" charset="0"/>
              </a:rPr>
              <a:t>ANIMADOR SOCIO CULTURAL</a:t>
            </a:r>
          </a:p>
          <a:p>
            <a:pPr algn="ctr">
              <a:defRPr/>
            </a:pPr>
            <a:r>
              <a:rPr lang="es-ES" dirty="0">
                <a:solidFill>
                  <a:srgbClr val="FFFFFF"/>
                </a:solidFill>
                <a:cs typeface="Arial" charset="0"/>
              </a:rPr>
              <a:t>(</a:t>
            </a:r>
            <a:r>
              <a:rPr lang="es-ES" sz="1200" dirty="0" err="1">
                <a:solidFill>
                  <a:srgbClr val="FFFFFF"/>
                </a:solidFill>
                <a:cs typeface="Arial" charset="0"/>
              </a:rPr>
              <a:t>Eudald</a:t>
            </a:r>
            <a:r>
              <a:rPr lang="es-ES" sz="1200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s-ES" sz="1200" dirty="0" err="1">
                <a:solidFill>
                  <a:srgbClr val="FFFFFF"/>
                </a:solidFill>
                <a:cs typeface="Arial" charset="0"/>
              </a:rPr>
              <a:t>Orriols</a:t>
            </a:r>
            <a:r>
              <a:rPr lang="es-ES" dirty="0">
                <a:solidFill>
                  <a:srgbClr val="FFFFFF"/>
                </a:solidFill>
                <a:cs typeface="Arial" charset="0"/>
              </a:rPr>
              <a:t>)</a:t>
            </a:r>
          </a:p>
        </p:txBody>
      </p:sp>
      <p:sp>
        <p:nvSpPr>
          <p:cNvPr id="11" name="10 Redondear rectángulo de esquina diagonal"/>
          <p:cNvSpPr/>
          <p:nvPr/>
        </p:nvSpPr>
        <p:spPr>
          <a:xfrm>
            <a:off x="2771775" y="2657012"/>
            <a:ext cx="1871663" cy="694414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>
                <a:solidFill>
                  <a:srgbClr val="FFFFFF"/>
                </a:solidFill>
                <a:cs typeface="Arial" charset="0"/>
              </a:rPr>
              <a:t>Auxiliars Gerocultors</a:t>
            </a:r>
          </a:p>
        </p:txBody>
      </p:sp>
      <p:cxnSp>
        <p:nvCxnSpPr>
          <p:cNvPr id="15368" name="14 Conector recto"/>
          <p:cNvCxnSpPr>
            <a:cxnSpLocks noChangeShapeType="1"/>
          </p:cNvCxnSpPr>
          <p:nvPr/>
        </p:nvCxnSpPr>
        <p:spPr bwMode="auto">
          <a:xfrm rot="16200000" flipH="1">
            <a:off x="431007" y="3032919"/>
            <a:ext cx="1223962" cy="0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369" name="20 Conector recto"/>
          <p:cNvCxnSpPr>
            <a:cxnSpLocks noChangeShapeType="1"/>
          </p:cNvCxnSpPr>
          <p:nvPr/>
        </p:nvCxnSpPr>
        <p:spPr bwMode="auto">
          <a:xfrm>
            <a:off x="3059113" y="2420938"/>
            <a:ext cx="719" cy="236074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370" name="23 Conector recto"/>
          <p:cNvCxnSpPr>
            <a:cxnSpLocks noChangeShapeType="1"/>
          </p:cNvCxnSpPr>
          <p:nvPr/>
        </p:nvCxnSpPr>
        <p:spPr bwMode="auto">
          <a:xfrm>
            <a:off x="1476375" y="2349500"/>
            <a:ext cx="0" cy="2808288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371" name="26 Conector recto"/>
          <p:cNvCxnSpPr>
            <a:cxnSpLocks noChangeShapeType="1"/>
          </p:cNvCxnSpPr>
          <p:nvPr/>
        </p:nvCxnSpPr>
        <p:spPr bwMode="auto">
          <a:xfrm rot="5400000">
            <a:off x="6119812" y="3238176"/>
            <a:ext cx="0" cy="647700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pic>
        <p:nvPicPr>
          <p:cNvPr id="15372" name="18 Imagen" descr="logo_verde_clar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31686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373" name="32 Conector recto"/>
          <p:cNvCxnSpPr>
            <a:cxnSpLocks noChangeShapeType="1"/>
          </p:cNvCxnSpPr>
          <p:nvPr/>
        </p:nvCxnSpPr>
        <p:spPr bwMode="auto">
          <a:xfrm>
            <a:off x="5795963" y="1844675"/>
            <a:ext cx="6554" cy="4211640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sp>
        <p:nvSpPr>
          <p:cNvPr id="41" name="40 Redondear rectángulo de esquina diagonal"/>
          <p:cNvSpPr/>
          <p:nvPr/>
        </p:nvSpPr>
        <p:spPr>
          <a:xfrm>
            <a:off x="395288" y="3644900"/>
            <a:ext cx="1857375" cy="357188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>
                <a:solidFill>
                  <a:srgbClr val="FFFFFF"/>
                </a:solidFill>
                <a:cs typeface="Arial" charset="0"/>
              </a:rPr>
              <a:t>Farmàcia</a:t>
            </a:r>
          </a:p>
        </p:txBody>
      </p:sp>
      <p:sp>
        <p:nvSpPr>
          <p:cNvPr id="42" name="41 Redondear rectángulo de esquina diagonal"/>
          <p:cNvSpPr/>
          <p:nvPr/>
        </p:nvSpPr>
        <p:spPr>
          <a:xfrm>
            <a:off x="395288" y="4221163"/>
            <a:ext cx="1873250" cy="792162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 dirty="0">
                <a:solidFill>
                  <a:srgbClr val="FFFFFF"/>
                </a:solidFill>
                <a:cs typeface="Arial" charset="0"/>
              </a:rPr>
              <a:t>Serveis Mèdics / Infermeria MUTUAM</a:t>
            </a:r>
          </a:p>
        </p:txBody>
      </p:sp>
      <p:cxnSp>
        <p:nvCxnSpPr>
          <p:cNvPr id="15376" name="49 Conector recto"/>
          <p:cNvCxnSpPr>
            <a:cxnSpLocks noChangeShapeType="1"/>
          </p:cNvCxnSpPr>
          <p:nvPr/>
        </p:nvCxnSpPr>
        <p:spPr bwMode="auto">
          <a:xfrm rot="16200000" flipH="1">
            <a:off x="358775" y="3321051"/>
            <a:ext cx="1800225" cy="0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377" name="57 Conector recto"/>
          <p:cNvCxnSpPr>
            <a:cxnSpLocks noChangeShapeType="1"/>
          </p:cNvCxnSpPr>
          <p:nvPr/>
        </p:nvCxnSpPr>
        <p:spPr bwMode="auto">
          <a:xfrm>
            <a:off x="5780001" y="2276872"/>
            <a:ext cx="576262" cy="0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sp>
        <p:nvSpPr>
          <p:cNvPr id="65" name="64 Redondear rectángulo de esquina diagonal"/>
          <p:cNvSpPr/>
          <p:nvPr/>
        </p:nvSpPr>
        <p:spPr>
          <a:xfrm>
            <a:off x="6356263" y="3348193"/>
            <a:ext cx="2305138" cy="460063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dirty="0"/>
              <a:t>Administració</a:t>
            </a:r>
          </a:p>
        </p:txBody>
      </p:sp>
      <p:sp>
        <p:nvSpPr>
          <p:cNvPr id="66" name="65 Redondear rectángulo de esquina diagonal"/>
          <p:cNvSpPr/>
          <p:nvPr/>
        </p:nvSpPr>
        <p:spPr>
          <a:xfrm>
            <a:off x="6347643" y="2675730"/>
            <a:ext cx="2313757" cy="493417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dirty="0"/>
              <a:t>Proveïdors</a:t>
            </a:r>
          </a:p>
        </p:txBody>
      </p:sp>
      <p:sp>
        <p:nvSpPr>
          <p:cNvPr id="67" name="66 Redondear rectángulo de esquina diagonal"/>
          <p:cNvSpPr/>
          <p:nvPr/>
        </p:nvSpPr>
        <p:spPr>
          <a:xfrm>
            <a:off x="6372225" y="1989138"/>
            <a:ext cx="2289175" cy="576262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Comercial i Marketing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cxnSp>
        <p:nvCxnSpPr>
          <p:cNvPr id="72" name="71 Conector recto"/>
          <p:cNvCxnSpPr/>
          <p:nvPr/>
        </p:nvCxnSpPr>
        <p:spPr>
          <a:xfrm>
            <a:off x="6068132" y="1484313"/>
            <a:ext cx="735893" cy="0"/>
          </a:xfrm>
          <a:prstGeom prst="line">
            <a:avLst/>
          </a:prstGeom>
          <a:ln>
            <a:solidFill>
              <a:srgbClr val="573A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dondear rectángulo de esquina diagonal"/>
          <p:cNvSpPr/>
          <p:nvPr/>
        </p:nvSpPr>
        <p:spPr>
          <a:xfrm>
            <a:off x="6804025" y="1125538"/>
            <a:ext cx="1857375" cy="720725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r>
              <a:rPr lang="es-ES">
                <a:solidFill>
                  <a:srgbClr val="FFFFFF"/>
                </a:solidFill>
                <a:cs typeface="Arial" charset="0"/>
              </a:rPr>
              <a:t>Relacions Institucionals</a:t>
            </a:r>
          </a:p>
          <a:p>
            <a:pPr algn="ctr">
              <a:defRPr/>
            </a:pPr>
            <a:endParaRPr lang="es-E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9 Redondear rectángulo de esquina diagonal"/>
          <p:cNvSpPr/>
          <p:nvPr/>
        </p:nvSpPr>
        <p:spPr>
          <a:xfrm>
            <a:off x="2771774" y="4652962"/>
            <a:ext cx="2447925" cy="646112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rgbClr val="FFFFFF"/>
                </a:solidFill>
                <a:cs typeface="Arial" charset="0"/>
              </a:rPr>
              <a:t>Fisioterapeuta            (</a:t>
            </a:r>
            <a:r>
              <a:rPr lang="es-ES" sz="1200" dirty="0">
                <a:solidFill>
                  <a:srgbClr val="FFFFFF"/>
                </a:solidFill>
                <a:cs typeface="Arial" charset="0"/>
              </a:rPr>
              <a:t>Natalia </a:t>
            </a:r>
            <a:r>
              <a:rPr lang="es-ES" sz="1200">
                <a:solidFill>
                  <a:srgbClr val="FFFFFF"/>
                </a:solidFill>
                <a:cs typeface="Arial" charset="0"/>
              </a:rPr>
              <a:t>Rodriguez</a:t>
            </a:r>
            <a:r>
              <a:rPr lang="es-ES">
                <a:solidFill>
                  <a:srgbClr val="FFFFFF"/>
                </a:solidFill>
                <a:cs typeface="Arial" charset="0"/>
              </a:rPr>
              <a:t>)</a:t>
            </a:r>
            <a:endParaRPr lang="es-ES" dirty="0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5384" name="AutoShape 33"/>
          <p:cNvCxnSpPr>
            <a:cxnSpLocks noChangeShapeType="1"/>
            <a:stCxn id="4" idx="2"/>
            <a:endCxn id="6" idx="3"/>
          </p:cNvCxnSpPr>
          <p:nvPr/>
        </p:nvCxnSpPr>
        <p:spPr bwMode="auto">
          <a:xfrm flipH="1">
            <a:off x="2520157" y="1123951"/>
            <a:ext cx="1869710" cy="7207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" name="40 Redondear rectángulo de esquina diagonal"/>
          <p:cNvSpPr/>
          <p:nvPr/>
        </p:nvSpPr>
        <p:spPr>
          <a:xfrm>
            <a:off x="395288" y="5157788"/>
            <a:ext cx="1857375" cy="504825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>
                <a:solidFill>
                  <a:srgbClr val="FFFFFF"/>
                </a:solidFill>
                <a:cs typeface="Arial" charset="0"/>
              </a:rPr>
              <a:t>Podòleg</a:t>
            </a:r>
          </a:p>
        </p:txBody>
      </p:sp>
      <p:cxnSp>
        <p:nvCxnSpPr>
          <p:cNvPr id="15386" name="23 Conector recto"/>
          <p:cNvCxnSpPr>
            <a:cxnSpLocks noChangeShapeType="1"/>
          </p:cNvCxnSpPr>
          <p:nvPr/>
        </p:nvCxnSpPr>
        <p:spPr bwMode="auto">
          <a:xfrm flipH="1">
            <a:off x="3467894" y="2433638"/>
            <a:ext cx="23986" cy="1293562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387" name="23 Conector recto"/>
          <p:cNvCxnSpPr>
            <a:cxnSpLocks noChangeShapeType="1"/>
          </p:cNvCxnSpPr>
          <p:nvPr/>
        </p:nvCxnSpPr>
        <p:spPr bwMode="auto">
          <a:xfrm>
            <a:off x="3835400" y="2433638"/>
            <a:ext cx="16520" cy="2219324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sp>
        <p:nvSpPr>
          <p:cNvPr id="13" name="40 Redondear rectángulo de esquina diagonal"/>
          <p:cNvSpPr/>
          <p:nvPr/>
        </p:nvSpPr>
        <p:spPr>
          <a:xfrm>
            <a:off x="395288" y="5802314"/>
            <a:ext cx="1857375" cy="507998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>
                <a:solidFill>
                  <a:srgbClr val="FFFFFF"/>
                </a:solidFill>
                <a:cs typeface="Arial" charset="0"/>
              </a:rPr>
              <a:t>Perruquera</a:t>
            </a:r>
            <a:endParaRPr lang="ca-ES" dirty="0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5393" name="23 Conector recto"/>
          <p:cNvCxnSpPr>
            <a:cxnSpLocks noChangeShapeType="1"/>
          </p:cNvCxnSpPr>
          <p:nvPr/>
        </p:nvCxnSpPr>
        <p:spPr bwMode="auto">
          <a:xfrm>
            <a:off x="1763688" y="2433638"/>
            <a:ext cx="0" cy="3368676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sp>
        <p:nvSpPr>
          <p:cNvPr id="14" name="40 Redondear rectángulo de esquina diagonal"/>
          <p:cNvSpPr/>
          <p:nvPr/>
        </p:nvSpPr>
        <p:spPr>
          <a:xfrm>
            <a:off x="415719" y="2852739"/>
            <a:ext cx="1857375" cy="573085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dirty="0"/>
              <a:t>Metge               (</a:t>
            </a:r>
            <a:r>
              <a:rPr lang="ca-ES" sz="1200" dirty="0"/>
              <a:t>Dr. Manuel Arévalo</a:t>
            </a:r>
            <a:r>
              <a:rPr lang="ca-ES" dirty="0"/>
              <a:t>)</a:t>
            </a:r>
          </a:p>
        </p:txBody>
      </p:sp>
      <p:cxnSp>
        <p:nvCxnSpPr>
          <p:cNvPr id="15395" name="14 Conector recto"/>
          <p:cNvCxnSpPr>
            <a:cxnSpLocks noChangeShapeType="1"/>
          </p:cNvCxnSpPr>
          <p:nvPr/>
        </p:nvCxnSpPr>
        <p:spPr bwMode="auto">
          <a:xfrm rot="16200000" flipH="1">
            <a:off x="538957" y="2709069"/>
            <a:ext cx="576262" cy="0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sp>
        <p:nvSpPr>
          <p:cNvPr id="15" name="7 Redondear rectángulo de esquina diagonal"/>
          <p:cNvSpPr/>
          <p:nvPr/>
        </p:nvSpPr>
        <p:spPr>
          <a:xfrm>
            <a:off x="6515099" y="5187140"/>
            <a:ext cx="2376487" cy="431800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>
                <a:solidFill>
                  <a:srgbClr val="FFFFFF"/>
                </a:solidFill>
                <a:cs typeface="Arial" charset="0"/>
              </a:rPr>
              <a:t>Neteja</a:t>
            </a:r>
          </a:p>
        </p:txBody>
      </p:sp>
      <p:cxnSp>
        <p:nvCxnSpPr>
          <p:cNvPr id="15397" name="26 Conector recto"/>
          <p:cNvCxnSpPr>
            <a:cxnSpLocks noChangeShapeType="1"/>
          </p:cNvCxnSpPr>
          <p:nvPr/>
        </p:nvCxnSpPr>
        <p:spPr bwMode="auto">
          <a:xfrm flipH="1" flipV="1">
            <a:off x="5795965" y="2924175"/>
            <a:ext cx="740996" cy="3176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398" name="26 Conector recto"/>
          <p:cNvCxnSpPr>
            <a:cxnSpLocks noChangeShapeType="1"/>
          </p:cNvCxnSpPr>
          <p:nvPr/>
        </p:nvCxnSpPr>
        <p:spPr bwMode="auto">
          <a:xfrm rot="5400000">
            <a:off x="6133670" y="3789512"/>
            <a:ext cx="0" cy="719137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399" name="26 Conector recto"/>
          <p:cNvCxnSpPr>
            <a:cxnSpLocks noChangeShapeType="1"/>
          </p:cNvCxnSpPr>
          <p:nvPr/>
        </p:nvCxnSpPr>
        <p:spPr bwMode="auto">
          <a:xfrm rot="5400000">
            <a:off x="6133669" y="4437584"/>
            <a:ext cx="0" cy="719137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400" name="26 Conector recto"/>
          <p:cNvCxnSpPr>
            <a:cxnSpLocks noChangeShapeType="1"/>
          </p:cNvCxnSpPr>
          <p:nvPr/>
        </p:nvCxnSpPr>
        <p:spPr bwMode="auto">
          <a:xfrm rot="5400000">
            <a:off x="6155530" y="5027412"/>
            <a:ext cx="0" cy="719137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cxnSp>
        <p:nvCxnSpPr>
          <p:cNvPr id="15401" name="26 Conector recto"/>
          <p:cNvCxnSpPr>
            <a:cxnSpLocks noChangeShapeType="1"/>
          </p:cNvCxnSpPr>
          <p:nvPr/>
        </p:nvCxnSpPr>
        <p:spPr bwMode="auto">
          <a:xfrm rot="5400000">
            <a:off x="6166462" y="5687089"/>
            <a:ext cx="0" cy="719137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sp>
        <p:nvSpPr>
          <p:cNvPr id="16" name="9 Redondear rectángulo de esquina diagonal"/>
          <p:cNvSpPr/>
          <p:nvPr/>
        </p:nvSpPr>
        <p:spPr>
          <a:xfrm>
            <a:off x="2771775" y="5662612"/>
            <a:ext cx="2447925" cy="790575"/>
          </a:xfrm>
          <a:prstGeom prst="round2DiagRect">
            <a:avLst/>
          </a:prstGeom>
          <a:solidFill>
            <a:srgbClr val="573A1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dirty="0">
                <a:solidFill>
                  <a:srgbClr val="FFFFFF"/>
                </a:solidFill>
                <a:cs typeface="Arial" charset="0"/>
              </a:rPr>
              <a:t>Psicóloga</a:t>
            </a:r>
          </a:p>
          <a:p>
            <a:pPr algn="ctr"/>
            <a:r>
              <a:rPr lang="es-ES" dirty="0">
                <a:solidFill>
                  <a:srgbClr val="FFFFFF"/>
                </a:solidFill>
                <a:cs typeface="Arial" charset="0"/>
              </a:rPr>
              <a:t>(</a:t>
            </a:r>
            <a:r>
              <a:rPr lang="es-ES" sz="1200" dirty="0">
                <a:solidFill>
                  <a:srgbClr val="FFFFFF"/>
                </a:solidFill>
                <a:cs typeface="Arial" charset="0"/>
              </a:rPr>
              <a:t>Mari Carmen Arévalo</a:t>
            </a:r>
            <a:r>
              <a:rPr lang="es-ES" dirty="0">
                <a:solidFill>
                  <a:srgbClr val="FFFFFF"/>
                </a:solidFill>
                <a:cs typeface="Arial" charset="0"/>
              </a:rPr>
              <a:t>)</a:t>
            </a:r>
          </a:p>
        </p:txBody>
      </p:sp>
      <p:cxnSp>
        <p:nvCxnSpPr>
          <p:cNvPr id="15404" name="23 Conector recto"/>
          <p:cNvCxnSpPr>
            <a:cxnSpLocks noChangeShapeType="1"/>
          </p:cNvCxnSpPr>
          <p:nvPr/>
        </p:nvCxnSpPr>
        <p:spPr bwMode="auto">
          <a:xfrm flipH="1">
            <a:off x="4139952" y="2420938"/>
            <a:ext cx="248" cy="3241674"/>
          </a:xfrm>
          <a:prstGeom prst="line">
            <a:avLst/>
          </a:prstGeom>
          <a:noFill/>
          <a:ln w="9525" algn="ctr">
            <a:solidFill>
              <a:srgbClr val="573A1D"/>
            </a:solidFill>
            <a:round/>
            <a:headEnd/>
            <a:tailEnd/>
          </a:ln>
        </p:spPr>
      </p:cxnSp>
      <p:sp>
        <p:nvSpPr>
          <p:cNvPr id="21" name="CuadroTexto 20"/>
          <p:cNvSpPr txBox="1"/>
          <p:nvPr/>
        </p:nvSpPr>
        <p:spPr>
          <a:xfrm>
            <a:off x="5404207" y="32158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75</Words>
  <Application>Microsoft Macintosh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Avant Garde Book BT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</dc:creator>
  <cp:lastModifiedBy>Usuario de Microsoft Office</cp:lastModifiedBy>
  <cp:revision>29</cp:revision>
  <cp:lastPrinted>2017-08-24T09:18:16Z</cp:lastPrinted>
  <dcterms:created xsi:type="dcterms:W3CDTF">2010-10-15T08:22:01Z</dcterms:created>
  <dcterms:modified xsi:type="dcterms:W3CDTF">2019-07-09T09:15:55Z</dcterms:modified>
</cp:coreProperties>
</file>